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4" r:id="rId3"/>
    <p:sldMasterId id="2147483717" r:id="rId4"/>
    <p:sldMasterId id="2147483731" r:id="rId5"/>
    <p:sldMasterId id="2147483745" r:id="rId6"/>
  </p:sldMasterIdLst>
  <p:notesMasterIdLst>
    <p:notesMasterId r:id="rId21"/>
  </p:notesMasterIdLst>
  <p:sldIdLst>
    <p:sldId id="257" r:id="rId7"/>
    <p:sldId id="352" r:id="rId8"/>
    <p:sldId id="359" r:id="rId9"/>
    <p:sldId id="360" r:id="rId10"/>
    <p:sldId id="361" r:id="rId11"/>
    <p:sldId id="364" r:id="rId12"/>
    <p:sldId id="331" r:id="rId13"/>
    <p:sldId id="305" r:id="rId14"/>
    <p:sldId id="295" r:id="rId15"/>
    <p:sldId id="291" r:id="rId16"/>
    <p:sldId id="285" r:id="rId17"/>
    <p:sldId id="293" r:id="rId18"/>
    <p:sldId id="292" r:id="rId19"/>
    <p:sldId id="324" r:id="rId2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733" y="-2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10B90-85D6-499C-A1C2-7E534CB3661F}" type="datetimeFigureOut">
              <a:rPr lang="pt-BR" smtClean="0"/>
              <a:t>02/12/2014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F9838A-B89B-47C7-AFCB-334E73E306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9116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55650" y="361950"/>
            <a:ext cx="5321300" cy="3990975"/>
          </a:xfrm>
          <a:ln/>
        </p:spPr>
      </p:sp>
      <p:sp>
        <p:nvSpPr>
          <p:cNvPr id="25603" name="Slide Number Placeholder 3"/>
          <p:cNvSpPr txBox="1">
            <a:spLocks noGrp="1"/>
          </p:cNvSpPr>
          <p:nvPr/>
        </p:nvSpPr>
        <p:spPr bwMode="auto">
          <a:xfrm>
            <a:off x="3884613" y="8683364"/>
            <a:ext cx="2971800" cy="459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48" tIns="45223" rIns="90448" bIns="45223" anchor="b"/>
          <a:lstStyle>
            <a:lvl1pPr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6A16D894-8D5F-4577-A910-7D8C9A85C1B9}" type="slidenum">
              <a:rPr lang="es-ES" altLang="pt-BR" smtClean="0">
                <a:solidFill>
                  <a:prstClr val="black"/>
                </a:solidFill>
                <a:cs typeface="Arial" pitchFamily="34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s-ES" altLang="pt-BR" smtClean="0">
              <a:solidFill>
                <a:prstClr val="black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55650" y="361950"/>
            <a:ext cx="5321300" cy="3990975"/>
          </a:xfrm>
          <a:ln/>
        </p:spPr>
      </p:sp>
      <p:sp>
        <p:nvSpPr>
          <p:cNvPr id="26627" name="Slide Number Placeholder 3"/>
          <p:cNvSpPr txBox="1">
            <a:spLocks noGrp="1"/>
          </p:cNvSpPr>
          <p:nvPr/>
        </p:nvSpPr>
        <p:spPr bwMode="auto">
          <a:xfrm>
            <a:off x="3884613" y="8683364"/>
            <a:ext cx="2971800" cy="459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48" tIns="45223" rIns="90448" bIns="45223" anchor="b"/>
          <a:lstStyle>
            <a:lvl1pPr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E6739001-2DEA-4989-9908-AE8AD64CC85E}" type="slidenum">
              <a:rPr lang="es-ES" altLang="pt-BR" smtClean="0">
                <a:solidFill>
                  <a:prstClr val="black"/>
                </a:solidFill>
                <a:cs typeface="Arial" pitchFamily="34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s-ES" altLang="pt-BR" smtClean="0">
              <a:solidFill>
                <a:prstClr val="black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pt-BR" smtClean="0">
                <a:solidFill>
                  <a:prstClr val="black"/>
                </a:solidFill>
              </a:rPr>
              <a:t>519887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3D10CF-A9CD-4AD8-8E51-32AB0EAB72E2}" type="slidenum">
              <a:rPr lang="pt-BR" smtClean="0">
                <a:solidFill>
                  <a:prstClr val="black"/>
                </a:solidFill>
              </a:rPr>
              <a:pPr/>
              <a:t>12</a:t>
            </a:fld>
            <a:endParaRPr lang="pt-BR" smtClean="0">
              <a:solidFill>
                <a:prstClr val="black"/>
              </a:solidFill>
            </a:endParaRPr>
          </a:p>
        </p:txBody>
      </p:sp>
      <p:sp>
        <p:nvSpPr>
          <p:cNvPr id="1843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8437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685959" y="4342722"/>
            <a:ext cx="5486084" cy="4114951"/>
          </a:xfrm>
          <a:noFill/>
          <a:ln/>
        </p:spPr>
        <p:txBody>
          <a:bodyPr lIns="90298" tIns="45149" rIns="90298" bIns="45149"/>
          <a:lstStyle/>
          <a:p>
            <a:endParaRPr lang="pt-BR" smtClean="0"/>
          </a:p>
        </p:txBody>
      </p:sp>
      <p:sp>
        <p:nvSpPr>
          <p:cNvPr id="18438" name="Espaço Reservado para Número de Slide 3"/>
          <p:cNvSpPr txBox="1">
            <a:spLocks noGrp="1"/>
          </p:cNvSpPr>
          <p:nvPr/>
        </p:nvSpPr>
        <p:spPr bwMode="auto">
          <a:xfrm>
            <a:off x="3884988" y="8685443"/>
            <a:ext cx="2971431" cy="45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298" tIns="45149" rIns="90298" bIns="45149" anchor="b"/>
          <a:lstStyle/>
          <a:p>
            <a:pPr algn="r" defTabSz="903714" fontAlgn="base">
              <a:spcBef>
                <a:spcPct val="0"/>
              </a:spcBef>
              <a:spcAft>
                <a:spcPct val="0"/>
              </a:spcAft>
            </a:pPr>
            <a:fld id="{75FF9451-CACE-430B-A8CE-68D889C1F242}" type="slidenum">
              <a:rPr lang="pt-BR" sz="1100" b="1">
                <a:solidFill>
                  <a:prstClr val="black"/>
                </a:solidFill>
                <a:latin typeface="Arial" charset="0"/>
                <a:cs typeface="Arial" pitchFamily="34" charset="0"/>
              </a:rPr>
              <a:pPr algn="r" defTabSz="903714"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pt-BR" sz="1100" b="1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02/12/2014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743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02/12/2014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4473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02/12/2014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4795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02/12/2014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8019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02/12/2014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0505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02/12/2014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0657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02/12/2014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2875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02/12/2014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2687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02/12/2014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443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02/12/2014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8686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7A00-703A-488D-AD4F-F5422885ED6E}" type="datetimeFigureOut">
              <a:rPr lang="pt-BR" smtClean="0"/>
              <a:t>02/12/2014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8970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95936" y="3861048"/>
            <a:ext cx="4752528" cy="722511"/>
          </a:xfrm>
        </p:spPr>
        <p:txBody>
          <a:bodyPr>
            <a:noAutofit/>
          </a:bodyPr>
          <a:lstStyle>
            <a:lvl1pPr algn="l">
              <a:defRPr sz="3000" b="1">
                <a:solidFill>
                  <a:srgbClr val="636266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95936" y="5085184"/>
            <a:ext cx="4752528" cy="864096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rgbClr val="6362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3575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>
            <a:lvl1pPr algn="l">
              <a:defRPr sz="3200"/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968552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2166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95936" y="3688468"/>
            <a:ext cx="4896544" cy="1008112"/>
          </a:xfrm>
        </p:spPr>
        <p:txBody>
          <a:bodyPr anchor="t">
            <a:normAutofit/>
          </a:bodyPr>
          <a:lstStyle>
            <a:lvl1pPr algn="l">
              <a:defRPr sz="3000" b="0" cap="none" baseline="0">
                <a:solidFill>
                  <a:schemeClr val="bg1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11272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9" name="Espaço Reservado para Conteúdo 3"/>
          <p:cNvSpPr>
            <a:spLocks noGrp="1"/>
          </p:cNvSpPr>
          <p:nvPr>
            <p:ph sz="half" idx="13"/>
          </p:nvPr>
        </p:nvSpPr>
        <p:spPr>
          <a:xfrm>
            <a:off x="467544" y="1124744"/>
            <a:ext cx="4038600" cy="50014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3117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46870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35673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5310714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4014812783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0"/>
          <p:cNvSpPr/>
          <p:nvPr userDrawn="1"/>
        </p:nvSpPr>
        <p:spPr>
          <a:xfrm>
            <a:off x="0" y="712788"/>
            <a:ext cx="914400" cy="58404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4" name="Straight Connector 24"/>
          <p:cNvCxnSpPr/>
          <p:nvPr userDrawn="1"/>
        </p:nvCxnSpPr>
        <p:spPr>
          <a:xfrm>
            <a:off x="0" y="6546850"/>
            <a:ext cx="9144000" cy="0"/>
          </a:xfrm>
          <a:prstGeom prst="line">
            <a:avLst/>
          </a:prstGeom>
          <a:ln>
            <a:solidFill>
              <a:srgbClr val="3F40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1600200" y="1484376"/>
            <a:ext cx="5867400" cy="4953000"/>
          </a:xfrm>
        </p:spPr>
        <p:txBody>
          <a:bodyPr>
            <a:normAutofit/>
          </a:bodyPr>
          <a:lstStyle>
            <a:lvl1pPr marL="228600" indent="-228600" algn="r">
              <a:lnSpc>
                <a:spcPct val="150000"/>
              </a:lnSpc>
              <a:buClr>
                <a:schemeClr val="accent6"/>
              </a:buClr>
              <a:buSzPct val="110000"/>
              <a:buFont typeface="Arial" pitchFamily="34" charset="0"/>
              <a:buNone/>
              <a:defRPr sz="1800"/>
            </a:lvl1pPr>
            <a:lvl2pPr marL="0" indent="0" algn="r">
              <a:buClr>
                <a:schemeClr val="accent5"/>
              </a:buClr>
              <a:buFont typeface="Arial" pitchFamily="34" charset="0"/>
              <a:buNone/>
              <a:defRPr sz="1400" b="0">
                <a:solidFill>
                  <a:srgbClr val="3F4002"/>
                </a:solidFill>
              </a:defRPr>
            </a:lvl2pPr>
            <a:lvl3pPr marL="0" indent="0" algn="r">
              <a:buClr>
                <a:schemeClr val="accent5"/>
              </a:buClr>
              <a:buFont typeface="Arial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 algn="r">
              <a:buClr>
                <a:schemeClr val="accent5"/>
              </a:buClr>
              <a:buFont typeface="Arial" pitchFamily="34" charset="0"/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0" indent="0" algn="r">
              <a:buClr>
                <a:schemeClr val="accent5"/>
              </a:buClr>
              <a:buFont typeface="Arial" pitchFamily="34" charset="0"/>
              <a:buNone/>
              <a:defRPr sz="1400" b="1">
                <a:solidFill>
                  <a:srgbClr val="859B15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968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"/>
          <p:cNvSpPr/>
          <p:nvPr userDrawn="1"/>
        </p:nvSpPr>
        <p:spPr>
          <a:xfrm>
            <a:off x="0" y="712788"/>
            <a:ext cx="228600" cy="58404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24"/>
          <p:cNvCxnSpPr/>
          <p:nvPr userDrawn="1"/>
        </p:nvCxnSpPr>
        <p:spPr>
          <a:xfrm>
            <a:off x="0" y="6546850"/>
            <a:ext cx="9144000" cy="0"/>
          </a:xfrm>
          <a:prstGeom prst="line">
            <a:avLst/>
          </a:prstGeom>
          <a:ln>
            <a:solidFill>
              <a:srgbClr val="3F40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marL="173038" indent="-173038">
              <a:buClr>
                <a:srgbClr val="859B15"/>
              </a:buClr>
              <a:buFont typeface="Wingdings" pitchFamily="2" charset="2"/>
              <a:buChar char="§"/>
              <a:defRPr sz="2000"/>
            </a:lvl1pPr>
            <a:lvl2pPr marL="457200" indent="-228600">
              <a:buFont typeface="Wingdings" pitchFamily="2" charset="2"/>
              <a:buChar char="§"/>
              <a:defRPr sz="1800"/>
            </a:lvl2pPr>
            <a:lvl3pPr marL="685800" indent="-228600">
              <a:buFont typeface="Wingdings" pitchFamily="2" charset="2"/>
              <a:buChar char="§"/>
              <a:defRPr sz="1600"/>
            </a:lvl3pPr>
            <a:lvl4pPr marL="685800" indent="-228600">
              <a:buFont typeface="Wingdings" pitchFamily="2" charset="2"/>
              <a:buChar char="§"/>
              <a:defRPr sz="1400"/>
            </a:lvl4pPr>
            <a:lvl5pPr marL="685800" indent="-228600"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marL="173038" indent="-173038">
              <a:buClr>
                <a:srgbClr val="859B15"/>
              </a:buClr>
              <a:buFont typeface="Wingdings" pitchFamily="2" charset="2"/>
              <a:buChar char="§"/>
              <a:defRPr sz="2000"/>
            </a:lvl1pPr>
            <a:lvl2pPr marL="457200" indent="-228600">
              <a:buFont typeface="Wingdings" pitchFamily="2" charset="2"/>
              <a:buChar char="§"/>
              <a:defRPr sz="1800"/>
            </a:lvl2pPr>
            <a:lvl3pPr marL="685800" indent="-228600">
              <a:buFont typeface="Wingdings" pitchFamily="2" charset="2"/>
              <a:buChar char="§"/>
              <a:defRPr sz="1600"/>
            </a:lvl3pPr>
            <a:lvl4pPr marL="685800" indent="-228600">
              <a:buFont typeface="Wingdings" pitchFamily="2" charset="2"/>
              <a:buChar char="§"/>
              <a:defRPr sz="1400"/>
            </a:lvl4pPr>
            <a:lvl5pPr marL="685800" indent="-228600"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2366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0"/>
          <p:cNvSpPr/>
          <p:nvPr userDrawn="1"/>
        </p:nvSpPr>
        <p:spPr>
          <a:xfrm>
            <a:off x="0" y="712788"/>
            <a:ext cx="228600" cy="58404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4" name="Straight Connector 24"/>
          <p:cNvCxnSpPr/>
          <p:nvPr userDrawn="1"/>
        </p:nvCxnSpPr>
        <p:spPr>
          <a:xfrm>
            <a:off x="0" y="6546850"/>
            <a:ext cx="9144000" cy="0"/>
          </a:xfrm>
          <a:prstGeom prst="line">
            <a:avLst/>
          </a:prstGeom>
          <a:ln>
            <a:solidFill>
              <a:srgbClr val="3F40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8600" y="685800"/>
            <a:ext cx="8458200" cy="685800"/>
          </a:xfrm>
        </p:spPr>
        <p:txBody>
          <a:bodyPr anchor="t">
            <a:normAutofit/>
          </a:bodyPr>
          <a:lstStyle>
            <a:lvl1pPr algn="l">
              <a:defRPr sz="1800" b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5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"/>
          <p:cNvSpPr/>
          <p:nvPr userDrawn="1"/>
        </p:nvSpPr>
        <p:spPr>
          <a:xfrm>
            <a:off x="0" y="712788"/>
            <a:ext cx="228600" cy="58404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24"/>
          <p:cNvCxnSpPr/>
          <p:nvPr userDrawn="1"/>
        </p:nvCxnSpPr>
        <p:spPr>
          <a:xfrm>
            <a:off x="0" y="6546850"/>
            <a:ext cx="9144000" cy="0"/>
          </a:xfrm>
          <a:prstGeom prst="line">
            <a:avLst/>
          </a:prstGeom>
          <a:ln>
            <a:solidFill>
              <a:srgbClr val="3F40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7800"/>
            <a:ext cx="5111750" cy="4678363"/>
          </a:xfrm>
        </p:spPr>
        <p:txBody>
          <a:bodyPr/>
          <a:lstStyle>
            <a:lvl1pPr marL="173038" indent="-173038">
              <a:buClr>
                <a:srgbClr val="859B15"/>
              </a:buClr>
              <a:buFont typeface="Wingdings" pitchFamily="2" charset="2"/>
              <a:buChar char="§"/>
              <a:defRPr sz="2000"/>
            </a:lvl1pPr>
            <a:lvl2pPr marL="630238" indent="-173038">
              <a:buFont typeface="Wingdings" pitchFamily="2" charset="2"/>
              <a:buChar char="§"/>
              <a:defRPr sz="1800"/>
            </a:lvl2pPr>
            <a:lvl3pPr marL="914400" indent="-228600">
              <a:buFont typeface="Wingdings" pitchFamily="2" charset="2"/>
              <a:buChar char="§"/>
              <a:defRPr sz="1400"/>
            </a:lvl3pPr>
            <a:lvl4pPr marL="914400" indent="-228600">
              <a:buFont typeface="Wingdings" pitchFamily="2" charset="2"/>
              <a:buChar char="§"/>
              <a:defRPr sz="1200"/>
            </a:lvl4pPr>
            <a:lvl5pPr marL="914400" indent="-228600">
              <a:buFont typeface="Wingdings" pitchFamily="2" charset="2"/>
              <a:buChar char="§"/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1435100"/>
            <a:ext cx="3160713" cy="46910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28600" y="685800"/>
            <a:ext cx="8458200" cy="685800"/>
          </a:xfrm>
        </p:spPr>
        <p:txBody>
          <a:bodyPr anchor="t">
            <a:normAutofit/>
          </a:bodyPr>
          <a:lstStyle>
            <a:lvl1pPr algn="l">
              <a:defRPr sz="1800" b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8801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7403874"/>
      </p:ext>
    </p:extLst>
  </p:cSld>
  <p:clrMapOvr>
    <a:masterClrMapping/>
  </p:clrMapOvr>
  <p:transition>
    <p:zo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1121471"/>
      </p:ext>
    </p:extLst>
  </p:cSld>
  <p:clrMapOvr>
    <a:masterClrMapping/>
  </p:clrMapOvr>
  <p:transition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287249394"/>
      </p:ext>
    </p:extLst>
  </p:cSld>
  <p:clrMapOvr>
    <a:masterClrMapping/>
  </p:clrMapOvr>
  <p:transition>
    <p:zo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9422693"/>
      </p:ext>
    </p:extLst>
  </p:cSld>
  <p:clrMapOvr>
    <a:masterClrMapping/>
  </p:clrMapOvr>
  <p:transition>
    <p:zo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4852797"/>
      </p:ext>
    </p:extLst>
  </p:cSld>
  <p:clrMapOvr>
    <a:masterClrMapping/>
  </p:clrMapOvr>
  <p:transition>
    <p:zo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8520176"/>
      </p:ext>
    </p:extLst>
  </p:cSld>
  <p:clrMapOvr>
    <a:masterClrMapping/>
  </p:clrMapOvr>
  <p:transition>
    <p:zo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909576"/>
      </p:ext>
    </p:extLst>
  </p:cSld>
  <p:clrMapOvr>
    <a:masterClrMapping/>
  </p:clrMapOvr>
  <p:transition>
    <p:zo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855038191"/>
      </p:ext>
    </p:extLst>
  </p:cSld>
  <p:clrMapOvr>
    <a:masterClrMapping/>
  </p:clrMapOvr>
  <p:transition>
    <p:zo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574448090"/>
      </p:ext>
    </p:extLst>
  </p:cSld>
  <p:clrMapOvr>
    <a:masterClrMapping/>
  </p:clrMapOvr>
  <p:transition>
    <p:zo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7452563"/>
      </p:ext>
    </p:extLst>
  </p:cSld>
  <p:clrMapOvr>
    <a:masterClrMapping/>
  </p:clrMapOvr>
  <p:transition>
    <p:zo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2191206"/>
      </p:ext>
    </p:extLst>
  </p:cSld>
  <p:clrMapOvr>
    <a:masterClrMapping/>
  </p:clrMapOvr>
  <p:transition>
    <p:zo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ítulo e 4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3226191"/>
      </p:ext>
    </p:extLst>
  </p:cSld>
  <p:clrMapOvr>
    <a:masterClrMapping/>
  </p:clrMapOvr>
  <p:transition>
    <p:zo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dgm">
  <p:cSld name="Título e diagrama ou organo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02A00DD-38D8-4AB0-9FF0-106031BA7DEE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0770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400F6-BC4D-4EEA-BB41-DD2F414B3C8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0304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D6196-CBB6-46B2-AF3B-F0EF6CB2F34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7846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12E57-2788-4878-BA11-907E5DCA32A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4863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30EFA-41AC-43D7-82DD-2FA9D6CB3ED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9788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35357-8F60-4CDD-893D-0A9C156504B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753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97B33-303E-49FF-B6AF-69CBAD373B2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3213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03C530-7386-4CFC-887E-780EB054AA0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0485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088B3-546A-4A1E-85F5-4F9813ECD16C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921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14577-CEF5-4B85-B040-7F17916F75E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962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8C2CD-0A4B-496D-8C1A-C22FD1EA84CB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9868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B6AC2-5617-4FD3-B7FC-A2119885A3D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390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BBE08-C1AC-4C26-93B0-2587EDD2809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3430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9405F-8C8B-4069-AB04-C0B37E183D6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3798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400F6-BC4D-4EEA-BB41-DD2F414B3C8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56537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D6196-CBB6-46B2-AF3B-F0EF6CB2F34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8786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12E57-2788-4878-BA11-907E5DCA32A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82319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30EFA-41AC-43D7-82DD-2FA9D6CB3ED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4677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35357-8F60-4CDD-893D-0A9C156504B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6428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97B33-303E-49FF-B6AF-69CBAD373B2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90995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03C530-7386-4CFC-887E-780EB054AA09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0538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088B3-546A-4A1E-85F5-4F9813ECD16C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4050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14577-CEF5-4B85-B040-7F17916F75EF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4430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8C2CD-0A4B-496D-8C1A-C22FD1EA84CB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6425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B6AC2-5617-4FD3-B7FC-A2119885A3D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96363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BBE08-C1AC-4C26-93B0-2587EDD2809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8115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9405F-8C8B-4069-AB04-C0B37E183D6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4730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6ABA04-2F5B-48CF-984F-72ABA07B687D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911683"/>
      </p:ext>
    </p:extLst>
  </p:cSld>
  <p:clrMapOvr>
    <a:masterClrMapping/>
  </p:clrMapOvr>
  <p:transition spd="slow">
    <p:zo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A9226A-AF1F-4216-A57A-C9A7D20BFBFD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815291"/>
      </p:ext>
    </p:extLst>
  </p:cSld>
  <p:clrMapOvr>
    <a:masterClrMapping/>
  </p:clrMapOvr>
  <p:transition spd="slow">
    <p:zo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6AF658-711B-4EED-9CFD-079AC48A3063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501841"/>
      </p:ext>
    </p:extLst>
  </p:cSld>
  <p:clrMapOvr>
    <a:masterClrMapping/>
  </p:clrMapOvr>
  <p:transition spd="slow">
    <p:zo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9E5F64-2C6A-4316-ACB2-FBFE75793B4F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943402"/>
      </p:ext>
    </p:extLst>
  </p:cSld>
  <p:clrMapOvr>
    <a:masterClrMapping/>
  </p:clrMapOvr>
  <p:transition spd="slow">
    <p:zo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DFEE91-5F7A-410B-84C0-AA61C79A9CFF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404255"/>
      </p:ext>
    </p:extLst>
  </p:cSld>
  <p:clrMapOvr>
    <a:masterClrMapping/>
  </p:clrMapOvr>
  <p:transition spd="slow">
    <p:zo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6D84F6-7D33-4354-80B2-83F85B15CF3B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375392"/>
      </p:ext>
    </p:extLst>
  </p:cSld>
  <p:clrMapOvr>
    <a:masterClrMapping/>
  </p:clrMapOvr>
  <p:transition spd="slow">
    <p:zo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FFF568-EDA1-4445-99C8-26C044E717D1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683787"/>
      </p:ext>
    </p:extLst>
  </p:cSld>
  <p:clrMapOvr>
    <a:masterClrMapping/>
  </p:clrMapOvr>
  <p:transition spd="slow">
    <p:zo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E8A597-1D4D-4CF9-A2B1-98EB8A8989B9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642957"/>
      </p:ext>
    </p:extLst>
  </p:cSld>
  <p:clrMapOvr>
    <a:masterClrMapping/>
  </p:clrMapOvr>
  <p:transition spd="slow">
    <p:zo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9F931-5861-42E7-BC3E-26E447B6FF63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682580"/>
      </p:ext>
    </p:extLst>
  </p:cSld>
  <p:clrMapOvr>
    <a:masterClrMapping/>
  </p:clrMapOvr>
  <p:transition spd="slow">
    <p:zo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68D55C-9C66-4395-8B7A-1FC7EEF32B0F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568741"/>
      </p:ext>
    </p:extLst>
  </p:cSld>
  <p:clrMapOvr>
    <a:masterClrMapping/>
  </p:clrMapOvr>
  <p:transition spd="slow">
    <p:zo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A5A945-43AF-4AE8-85CB-E9F71F1A41F3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477052"/>
      </p:ext>
    </p:extLst>
  </p:cSld>
  <p:clrMapOvr>
    <a:masterClrMapping/>
  </p:clrMapOvr>
  <p:transition spd="slow">
    <p:zo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265C7D4-C87E-4CE4-A6F4-3A6D2063E771}" type="slidenum">
              <a:rPr lang="pt-BR" altLang="pt-BR">
                <a:solidFill>
                  <a:srgbClr val="000000"/>
                </a:solidFill>
              </a:rPr>
              <a:pPr/>
              <a:t>‹nº›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233138"/>
      </p:ext>
    </p:extLst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E7A00-703A-488D-AD4F-F5422885ED6E}" type="datetimeFigureOut">
              <a:rPr lang="pt-BR" smtClean="0"/>
              <a:t>02/12/2014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1C1E7-BCF7-4901-AEB2-0AC6BD0D2F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3027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68313" y="1125538"/>
            <a:ext cx="8229600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pic>
        <p:nvPicPr>
          <p:cNvPr id="1028" name="Imagem 10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"/>
          <a:stretch>
            <a:fillRect/>
          </a:stretch>
        </p:blipFill>
        <p:spPr bwMode="auto">
          <a:xfrm>
            <a:off x="57150" y="6381750"/>
            <a:ext cx="897890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CaixaDeTexto 12"/>
          <p:cNvSpPr txBox="1">
            <a:spLocks noChangeArrowheads="1"/>
          </p:cNvSpPr>
          <p:nvPr userDrawn="1"/>
        </p:nvSpPr>
        <p:spPr bwMode="auto">
          <a:xfrm>
            <a:off x="5724525" y="6438900"/>
            <a:ext cx="2087563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7D2C415-C3EC-477E-B995-154A65A8D086}" type="slidenum">
              <a:rPr lang="pt-BR" sz="900" smtClean="0">
                <a:solidFill>
                  <a:prstClr val="white"/>
                </a:solidFill>
                <a:cs typeface="Arial" charset="0"/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 sz="900" smtClean="0">
              <a:solidFill>
                <a:prstClr val="white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58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5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9" name="Rectangle 1035"/>
          <p:cNvSpPr>
            <a:spLocks noChangeArrowheads="1"/>
          </p:cNvSpPr>
          <p:nvPr userDrawn="1"/>
        </p:nvSpPr>
        <p:spPr bwMode="auto">
          <a:xfrm>
            <a:off x="0" y="-26988"/>
            <a:ext cx="9144000" cy="476251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pic>
        <p:nvPicPr>
          <p:cNvPr id="7181" name="Picture 1037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0"/>
            <a:ext cx="971550" cy="45243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84366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ransition>
    <p:zoom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30188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PTInternas_FIM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-19050" y="-12700"/>
            <a:ext cx="91821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77050" y="2603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C19F71-18D8-458C-B364-0DC36842B56B}" type="slidenum">
              <a:rPr lang="pt-BR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345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PTInternas_FIM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-19050" y="-12700"/>
            <a:ext cx="91821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77050" y="2603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C19F71-18D8-458C-B364-0DC36842B56B}" type="slidenum">
              <a:rPr lang="pt-BR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080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altLang="pt-BR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altLang="pt-BR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96EA06-2719-4C10-BF6A-A56168D14D26}" type="slidenum">
              <a:rPr lang="pt-BR" altLang="pt-B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 altLang="pt-B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559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</p:sldLayoutIdLst>
  <p:transition spd="slow">
    <p:zoom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Relationship Id="rId5" Type="http://schemas.openxmlformats.org/officeDocument/2006/relationships/hyperlink" Target="../../../../4001789/Configura&#231;&#245;es%20locais/Temporary%20Internet%20Files/Configura&#231;&#245;es%20locais/Temporary%20Internet%20Files/Configura&#231;&#245;es%20locais/Temporary%20Internet%20Files/Configura&#231;&#245;es%20locais/Apresenta&#231;&#245;es_Light/Instala&#231;&#245;es.ppt#-1,8,Reservat&#243;rio de Ponte Coberta" TargetMode="Externa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187624" y="1196752"/>
            <a:ext cx="65527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Water </a:t>
            </a:r>
            <a:r>
              <a:rPr lang="pt-BR" sz="2400" dirty="0" err="1"/>
              <a:t>Food</a:t>
            </a:r>
            <a:r>
              <a:rPr lang="pt-BR" sz="2400" dirty="0"/>
              <a:t> Energy </a:t>
            </a:r>
            <a:r>
              <a:rPr lang="pt-BR" sz="2400" dirty="0" err="1"/>
              <a:t>Nexus</a:t>
            </a:r>
            <a:r>
              <a:rPr lang="pt-BR" sz="2400" dirty="0"/>
              <a:t> </a:t>
            </a:r>
            <a:r>
              <a:rPr lang="pt-BR" sz="2400" dirty="0" err="1" smtClean="0"/>
              <a:t>Seminar</a:t>
            </a:r>
            <a:endParaRPr lang="pt-BR" sz="2400" dirty="0" smtClean="0"/>
          </a:p>
          <a:p>
            <a:pPr algn="ctr"/>
            <a:r>
              <a:rPr lang="pt-BR" sz="2400" dirty="0" smtClean="0"/>
              <a:t>(</a:t>
            </a:r>
            <a:r>
              <a:rPr lang="pt-BR" sz="2400" dirty="0" err="1" smtClean="0"/>
              <a:t>Australia-Brazil</a:t>
            </a:r>
            <a:r>
              <a:rPr lang="pt-BR" sz="2400" dirty="0" smtClean="0"/>
              <a:t> </a:t>
            </a:r>
            <a:r>
              <a:rPr lang="pt-BR" sz="2400" dirty="0" err="1" smtClean="0"/>
              <a:t>Seminar</a:t>
            </a:r>
            <a:r>
              <a:rPr lang="pt-BR" sz="2400" dirty="0" smtClean="0"/>
              <a:t>)</a:t>
            </a:r>
          </a:p>
          <a:p>
            <a:pPr algn="ctr"/>
            <a:endParaRPr lang="pt-BR" sz="2400" dirty="0" smtClean="0"/>
          </a:p>
          <a:p>
            <a:pPr algn="ctr"/>
            <a:endParaRPr lang="pt-BR" sz="2400" dirty="0"/>
          </a:p>
          <a:p>
            <a:pPr algn="ctr"/>
            <a:r>
              <a:rPr lang="pt-BR" sz="2400" dirty="0" smtClean="0"/>
              <a:t>Jerson Kelman</a:t>
            </a:r>
            <a:endParaRPr lang="pt-BR" sz="2400" dirty="0"/>
          </a:p>
          <a:p>
            <a:pPr algn="ctr"/>
            <a:r>
              <a:rPr lang="pt-BR" sz="2400" dirty="0" smtClean="0"/>
              <a:t> </a:t>
            </a:r>
            <a:endParaRPr lang="pt-BR" sz="2400" dirty="0"/>
          </a:p>
          <a:p>
            <a:pPr algn="ctr"/>
            <a:r>
              <a:rPr lang="pt-BR" sz="2400" dirty="0"/>
              <a:t>Marriott Hotel Copacabana, Rio de </a:t>
            </a:r>
            <a:r>
              <a:rPr lang="pt-BR" sz="2400" dirty="0" smtClean="0"/>
              <a:t>Janeiro </a:t>
            </a:r>
          </a:p>
          <a:p>
            <a:pPr algn="ctr"/>
            <a:r>
              <a:rPr lang="pt-BR" sz="2400" dirty="0" smtClean="0"/>
              <a:t>8 </a:t>
            </a:r>
            <a:r>
              <a:rPr lang="pt-BR" sz="2400" dirty="0" err="1"/>
              <a:t>December</a:t>
            </a:r>
            <a:r>
              <a:rPr lang="pt-BR" sz="2400" dirty="0"/>
              <a:t> 2014</a:t>
            </a:r>
          </a:p>
        </p:txBody>
      </p:sp>
    </p:spTree>
    <p:extLst>
      <p:ext uri="{BB962C8B-B14F-4D97-AF65-F5344CB8AC3E}">
        <p14:creationId xmlns:p14="http://schemas.microsoft.com/office/powerpoint/2010/main" val="79765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288401"/>
              </p:ext>
            </p:extLst>
          </p:nvPr>
        </p:nvGraphicFramePr>
        <p:xfrm>
          <a:off x="395534" y="4909144"/>
          <a:ext cx="8208916" cy="1472184"/>
        </p:xfrm>
        <a:graphic>
          <a:graphicData uri="http://schemas.openxmlformats.org/drawingml/2006/table">
            <a:tbl>
              <a:tblPr firstRow="1" firstCol="1" bandRow="1"/>
              <a:tblGrid>
                <a:gridCol w="2052229"/>
                <a:gridCol w="2052229"/>
                <a:gridCol w="2052229"/>
                <a:gridCol w="2052229"/>
              </a:tblGrid>
              <a:tr h="4587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Usina</a:t>
                      </a:r>
                      <a:endParaRPr lang="pt-BR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1931-1992</a:t>
                      </a:r>
                      <a:endParaRPr lang="pt-BR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1993-2012</a:t>
                      </a:r>
                      <a:endParaRPr lang="pt-BR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∆</a:t>
                      </a:r>
                      <a:endParaRPr lang="pt-BR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  <a:latin typeface="Calibri"/>
                          <a:ea typeface="Calibri"/>
                          <a:cs typeface="Times New Roman"/>
                        </a:rPr>
                        <a:t>Itaipu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9789 m</a:t>
                      </a:r>
                      <a:r>
                        <a:rPr lang="pt-BR" sz="2800" baseline="30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pt-BR" sz="2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/s</a:t>
                      </a:r>
                      <a:endParaRPr lang="pt-BR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11817 </a:t>
                      </a:r>
                      <a:r>
                        <a:rPr lang="pt-BR" sz="2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m</a:t>
                      </a:r>
                      <a:r>
                        <a:rPr lang="pt-BR" sz="2800" baseline="30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pt-BR" sz="2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/s</a:t>
                      </a:r>
                      <a:endParaRPr lang="pt-BR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  <a:latin typeface="Calibri"/>
                          <a:ea typeface="Calibri"/>
                          <a:cs typeface="Times New Roman"/>
                        </a:rPr>
                        <a:t>+ 20%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Sobradinho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2814 </a:t>
                      </a:r>
                      <a:r>
                        <a:rPr lang="pt-BR" sz="2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m</a:t>
                      </a:r>
                      <a:r>
                        <a:rPr lang="pt-BR" sz="2800" baseline="30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pt-BR" sz="2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/s</a:t>
                      </a:r>
                      <a:endParaRPr lang="pt-BR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2161 </a:t>
                      </a:r>
                      <a:r>
                        <a:rPr lang="pt-BR" sz="2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m</a:t>
                      </a:r>
                      <a:r>
                        <a:rPr lang="pt-BR" sz="2800" baseline="30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pt-BR" sz="2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/s</a:t>
                      </a:r>
                      <a:endParaRPr lang="pt-BR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- 23%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538177" cy="3735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790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4" r="1207"/>
          <a:stretch>
            <a:fillRect/>
          </a:stretch>
        </p:blipFill>
        <p:spPr bwMode="auto">
          <a:xfrm>
            <a:off x="214313" y="1050925"/>
            <a:ext cx="8609012" cy="547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altLang="pt-BR" smtClean="0"/>
              <a:t>São Pedro é culpado pelos preços de 2013?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C9BE3-C6E7-4CCC-9DB7-D44443335874}" type="slidenum">
              <a:rPr lang="es-ES" smtClean="0">
                <a:solidFill>
                  <a:srgbClr val="FFFFFF"/>
                </a:solidFill>
              </a:rPr>
              <a:pPr>
                <a:defRPr/>
              </a:pPr>
              <a:t>3</a:t>
            </a:fld>
            <a:endParaRPr lang="es-ES" dirty="0" smtClean="0">
              <a:solidFill>
                <a:srgbClr val="FFFFFF"/>
              </a:solidFill>
            </a:endParaRPr>
          </a:p>
        </p:txBody>
      </p:sp>
      <p:sp>
        <p:nvSpPr>
          <p:cNvPr id="52229" name="TextBox 1"/>
          <p:cNvSpPr txBox="1">
            <a:spLocks noChangeArrowheads="1"/>
          </p:cNvSpPr>
          <p:nvPr/>
        </p:nvSpPr>
        <p:spPr bwMode="auto">
          <a:xfrm>
            <a:off x="4302125" y="3149600"/>
            <a:ext cx="538163" cy="27622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pt-BR" dirty="0" smtClean="0">
                <a:solidFill>
                  <a:srgbClr val="FFFFFF"/>
                </a:solidFill>
              </a:rPr>
              <a:t>2013</a:t>
            </a:r>
          </a:p>
        </p:txBody>
      </p:sp>
      <p:pic>
        <p:nvPicPr>
          <p:cNvPr id="10246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987425"/>
            <a:ext cx="2865437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2670175" y="3400425"/>
            <a:ext cx="538163" cy="27622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pt-BR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2012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1906588" y="3460750"/>
            <a:ext cx="538162" cy="276225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pt-BR" dirty="0" smtClean="0">
                <a:solidFill>
                  <a:srgbClr val="FFFFFF"/>
                </a:solidFill>
              </a:rPr>
              <a:t>2001</a:t>
            </a:r>
          </a:p>
        </p:txBody>
      </p:sp>
      <p:sp>
        <p:nvSpPr>
          <p:cNvPr id="19" name="TextBox 1"/>
          <p:cNvSpPr txBox="1">
            <a:spLocks noChangeArrowheads="1"/>
          </p:cNvSpPr>
          <p:nvPr/>
        </p:nvSpPr>
        <p:spPr bwMode="auto">
          <a:xfrm>
            <a:off x="881063" y="3843338"/>
            <a:ext cx="538162" cy="27622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365F9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pt-BR" dirty="0" smtClean="0">
                <a:solidFill>
                  <a:srgbClr val="FFFFFF"/>
                </a:solidFill>
              </a:rPr>
              <a:t>1953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49725" y="1484313"/>
            <a:ext cx="4032250" cy="400050"/>
          </a:xfrm>
          <a:prstGeom prst="rect">
            <a:avLst/>
          </a:prstGeom>
          <a:solidFill>
            <a:srgbClr val="B2B2B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000" dirty="0">
                <a:solidFill>
                  <a:srgbClr val="FF0000"/>
                </a:solidFill>
                <a:cs typeface="Arial" charset="0"/>
              </a:rPr>
              <a:t>NÃO</a:t>
            </a:r>
            <a:r>
              <a:rPr lang="pt-BR" sz="2000" dirty="0">
                <a:solidFill>
                  <a:srgbClr val="000000"/>
                </a:solidFill>
                <a:cs typeface="Arial" charset="0"/>
              </a:rPr>
              <a:t>. 2013 foi um ano bom </a:t>
            </a:r>
          </a:p>
        </p:txBody>
      </p:sp>
    </p:spTree>
    <p:extLst>
      <p:ext uri="{BB962C8B-B14F-4D97-AF65-F5344CB8AC3E}">
        <p14:creationId xmlns:p14="http://schemas.microsoft.com/office/powerpoint/2010/main" val="40300387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1671"/>
            <a:ext cx="8928992" cy="6714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66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996950"/>
            <a:ext cx="8442325" cy="551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pt-BR" sz="2800" smtClean="0"/>
              <a:t>Se a hidrologia não foi ruim, porque os reservatórios esvaziaram?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85F129-8232-45AF-93E3-05C62C56C020}" type="slidenum">
              <a:rPr lang="es-ES" smtClean="0">
                <a:solidFill>
                  <a:srgbClr val="FFFFFF"/>
                </a:solidFill>
              </a:rPr>
              <a:pPr>
                <a:defRPr/>
              </a:pPr>
              <a:t>5</a:t>
            </a:fld>
            <a:endParaRPr lang="es-E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5257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253"/>
            <a:ext cx="8928992" cy="6707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73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3999" cy="6436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539552" y="6237312"/>
            <a:ext cx="7812359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dirty="0" smtClean="0"/>
              <a:t>Fonte: Plano Diretor de Recursos Hídricos da Macrometrópole Paulista, 2013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230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5"/>
            <a:ext cx="9172575" cy="668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4437475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0"/>
          <p:cNvSpPr>
            <a:spLocks noChangeArrowheads="1"/>
          </p:cNvSpPr>
          <p:nvPr/>
        </p:nvSpPr>
        <p:spPr bwMode="auto">
          <a:xfrm>
            <a:off x="152400" y="163513"/>
            <a:ext cx="87757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5" tIns="46023" rIns="92045" bIns="46023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3000">
                <a:solidFill>
                  <a:prstClr val="black"/>
                </a:solidFill>
                <a:cs typeface="Arial" pitchFamily="34" charset="0"/>
              </a:rPr>
              <a:t>Vazões Mínimas e Armazenamentos</a:t>
            </a:r>
          </a:p>
        </p:txBody>
      </p:sp>
      <p:sp>
        <p:nvSpPr>
          <p:cNvPr id="12291" name="Freeform 233"/>
          <p:cNvSpPr>
            <a:spLocks/>
          </p:cNvSpPr>
          <p:nvPr/>
        </p:nvSpPr>
        <p:spPr bwMode="auto">
          <a:xfrm rot="-5400000">
            <a:off x="2955132" y="1353343"/>
            <a:ext cx="63500" cy="1249363"/>
          </a:xfrm>
          <a:custGeom>
            <a:avLst/>
            <a:gdLst>
              <a:gd name="T0" fmla="*/ 0 w 36"/>
              <a:gd name="T1" fmla="*/ 2147483647 h 868"/>
              <a:gd name="T2" fmla="*/ 0 w 36"/>
              <a:gd name="T3" fmla="*/ 2147483647 h 868"/>
              <a:gd name="T4" fmla="*/ 0 w 36"/>
              <a:gd name="T5" fmla="*/ 0 h 868"/>
              <a:gd name="T6" fmla="*/ 2147483647 w 36"/>
              <a:gd name="T7" fmla="*/ 0 h 868"/>
              <a:gd name="T8" fmla="*/ 2147483647 w 36"/>
              <a:gd name="T9" fmla="*/ 2147483647 h 868"/>
              <a:gd name="T10" fmla="*/ 0 w 36"/>
              <a:gd name="T11" fmla="*/ 2147483647 h 8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"/>
              <a:gd name="T19" fmla="*/ 0 h 868"/>
              <a:gd name="T20" fmla="*/ 36 w 36"/>
              <a:gd name="T21" fmla="*/ 868 h 86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" h="868">
                <a:moveTo>
                  <a:pt x="0" y="868"/>
                </a:moveTo>
                <a:lnTo>
                  <a:pt x="0" y="868"/>
                </a:lnTo>
                <a:lnTo>
                  <a:pt x="0" y="0"/>
                </a:lnTo>
                <a:lnTo>
                  <a:pt x="36" y="0"/>
                </a:lnTo>
                <a:lnTo>
                  <a:pt x="36" y="868"/>
                </a:lnTo>
                <a:lnTo>
                  <a:pt x="0" y="868"/>
                </a:lnTo>
                <a:close/>
              </a:path>
            </a:pathLst>
          </a:custGeom>
          <a:solidFill>
            <a:srgbClr val="005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292" name="Freeform 234"/>
          <p:cNvSpPr>
            <a:spLocks/>
          </p:cNvSpPr>
          <p:nvPr/>
        </p:nvSpPr>
        <p:spPr bwMode="auto">
          <a:xfrm rot="-5400000">
            <a:off x="3509169" y="2048669"/>
            <a:ext cx="603250" cy="398462"/>
          </a:xfrm>
          <a:custGeom>
            <a:avLst/>
            <a:gdLst>
              <a:gd name="T0" fmla="*/ 0 w 337"/>
              <a:gd name="T1" fmla="*/ 2147483647 h 277"/>
              <a:gd name="T2" fmla="*/ 0 w 337"/>
              <a:gd name="T3" fmla="*/ 2147483647 h 277"/>
              <a:gd name="T4" fmla="*/ 2147483647 w 337"/>
              <a:gd name="T5" fmla="*/ 2147483647 h 277"/>
              <a:gd name="T6" fmla="*/ 2147483647 w 337"/>
              <a:gd name="T7" fmla="*/ 2147483647 h 277"/>
              <a:gd name="T8" fmla="*/ 2147483647 w 337"/>
              <a:gd name="T9" fmla="*/ 2147483647 h 277"/>
              <a:gd name="T10" fmla="*/ 2147483647 w 337"/>
              <a:gd name="T11" fmla="*/ 2147483647 h 277"/>
              <a:gd name="T12" fmla="*/ 2147483647 w 337"/>
              <a:gd name="T13" fmla="*/ 2147483647 h 277"/>
              <a:gd name="T14" fmla="*/ 2147483647 w 337"/>
              <a:gd name="T15" fmla="*/ 2147483647 h 277"/>
              <a:gd name="T16" fmla="*/ 2147483647 w 337"/>
              <a:gd name="T17" fmla="*/ 2147483647 h 277"/>
              <a:gd name="T18" fmla="*/ 2147483647 w 337"/>
              <a:gd name="T19" fmla="*/ 2147483647 h 277"/>
              <a:gd name="T20" fmla="*/ 2147483647 w 337"/>
              <a:gd name="T21" fmla="*/ 2147483647 h 277"/>
              <a:gd name="T22" fmla="*/ 2147483647 w 337"/>
              <a:gd name="T23" fmla="*/ 2147483647 h 277"/>
              <a:gd name="T24" fmla="*/ 2147483647 w 337"/>
              <a:gd name="T25" fmla="*/ 2147483647 h 277"/>
              <a:gd name="T26" fmla="*/ 2147483647 w 337"/>
              <a:gd name="T27" fmla="*/ 2147483647 h 277"/>
              <a:gd name="T28" fmla="*/ 2147483647 w 337"/>
              <a:gd name="T29" fmla="*/ 2147483647 h 277"/>
              <a:gd name="T30" fmla="*/ 2147483647 w 337"/>
              <a:gd name="T31" fmla="*/ 2147483647 h 277"/>
              <a:gd name="T32" fmla="*/ 2147483647 w 337"/>
              <a:gd name="T33" fmla="*/ 2147483647 h 277"/>
              <a:gd name="T34" fmla="*/ 2147483647 w 337"/>
              <a:gd name="T35" fmla="*/ 0 h 277"/>
              <a:gd name="T36" fmla="*/ 2147483647 w 337"/>
              <a:gd name="T37" fmla="*/ 0 h 277"/>
              <a:gd name="T38" fmla="*/ 2147483647 w 337"/>
              <a:gd name="T39" fmla="*/ 2147483647 h 277"/>
              <a:gd name="T40" fmla="*/ 2147483647 w 337"/>
              <a:gd name="T41" fmla="*/ 2147483647 h 277"/>
              <a:gd name="T42" fmla="*/ 2147483647 w 337"/>
              <a:gd name="T43" fmla="*/ 2147483647 h 277"/>
              <a:gd name="T44" fmla="*/ 2147483647 w 337"/>
              <a:gd name="T45" fmla="*/ 2147483647 h 277"/>
              <a:gd name="T46" fmla="*/ 2147483647 w 337"/>
              <a:gd name="T47" fmla="*/ 2147483647 h 277"/>
              <a:gd name="T48" fmla="*/ 2147483647 w 337"/>
              <a:gd name="T49" fmla="*/ 2147483647 h 277"/>
              <a:gd name="T50" fmla="*/ 2147483647 w 337"/>
              <a:gd name="T51" fmla="*/ 2147483647 h 277"/>
              <a:gd name="T52" fmla="*/ 2147483647 w 337"/>
              <a:gd name="T53" fmla="*/ 2147483647 h 277"/>
              <a:gd name="T54" fmla="*/ 2147483647 w 337"/>
              <a:gd name="T55" fmla="*/ 2147483647 h 277"/>
              <a:gd name="T56" fmla="*/ 2147483647 w 337"/>
              <a:gd name="T57" fmla="*/ 2147483647 h 277"/>
              <a:gd name="T58" fmla="*/ 2147483647 w 337"/>
              <a:gd name="T59" fmla="*/ 2147483647 h 277"/>
              <a:gd name="T60" fmla="*/ 2147483647 w 337"/>
              <a:gd name="T61" fmla="*/ 2147483647 h 277"/>
              <a:gd name="T62" fmla="*/ 2147483647 w 337"/>
              <a:gd name="T63" fmla="*/ 2147483647 h 277"/>
              <a:gd name="T64" fmla="*/ 2147483647 w 337"/>
              <a:gd name="T65" fmla="*/ 2147483647 h 277"/>
              <a:gd name="T66" fmla="*/ 2147483647 w 337"/>
              <a:gd name="T67" fmla="*/ 2147483647 h 277"/>
              <a:gd name="T68" fmla="*/ 0 w 337"/>
              <a:gd name="T69" fmla="*/ 2147483647 h 277"/>
              <a:gd name="T70" fmla="*/ 0 w 337"/>
              <a:gd name="T71" fmla="*/ 2147483647 h 277"/>
              <a:gd name="T72" fmla="*/ 0 w 337"/>
              <a:gd name="T73" fmla="*/ 2147483647 h 27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337"/>
              <a:gd name="T112" fmla="*/ 0 h 277"/>
              <a:gd name="T113" fmla="*/ 337 w 337"/>
              <a:gd name="T114" fmla="*/ 277 h 27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337" h="277">
                <a:moveTo>
                  <a:pt x="0" y="250"/>
                </a:moveTo>
                <a:lnTo>
                  <a:pt x="0" y="250"/>
                </a:lnTo>
                <a:lnTo>
                  <a:pt x="45" y="249"/>
                </a:lnTo>
                <a:lnTo>
                  <a:pt x="86" y="247"/>
                </a:lnTo>
                <a:lnTo>
                  <a:pt x="122" y="242"/>
                </a:lnTo>
                <a:lnTo>
                  <a:pt x="153" y="235"/>
                </a:lnTo>
                <a:lnTo>
                  <a:pt x="180" y="225"/>
                </a:lnTo>
                <a:lnTo>
                  <a:pt x="205" y="215"/>
                </a:lnTo>
                <a:lnTo>
                  <a:pt x="225" y="203"/>
                </a:lnTo>
                <a:lnTo>
                  <a:pt x="243" y="189"/>
                </a:lnTo>
                <a:lnTo>
                  <a:pt x="256" y="174"/>
                </a:lnTo>
                <a:lnTo>
                  <a:pt x="270" y="155"/>
                </a:lnTo>
                <a:lnTo>
                  <a:pt x="279" y="135"/>
                </a:lnTo>
                <a:lnTo>
                  <a:pt x="288" y="113"/>
                </a:lnTo>
                <a:lnTo>
                  <a:pt x="295" y="89"/>
                </a:lnTo>
                <a:lnTo>
                  <a:pt x="299" y="62"/>
                </a:lnTo>
                <a:lnTo>
                  <a:pt x="301" y="33"/>
                </a:lnTo>
                <a:lnTo>
                  <a:pt x="301" y="0"/>
                </a:lnTo>
                <a:lnTo>
                  <a:pt x="337" y="0"/>
                </a:lnTo>
                <a:lnTo>
                  <a:pt x="337" y="33"/>
                </a:lnTo>
                <a:lnTo>
                  <a:pt x="335" y="63"/>
                </a:lnTo>
                <a:lnTo>
                  <a:pt x="331" y="92"/>
                </a:lnTo>
                <a:lnTo>
                  <a:pt x="324" y="119"/>
                </a:lnTo>
                <a:lnTo>
                  <a:pt x="315" y="143"/>
                </a:lnTo>
                <a:lnTo>
                  <a:pt x="301" y="167"/>
                </a:lnTo>
                <a:lnTo>
                  <a:pt x="288" y="187"/>
                </a:lnTo>
                <a:lnTo>
                  <a:pt x="270" y="206"/>
                </a:lnTo>
                <a:lnTo>
                  <a:pt x="247" y="223"/>
                </a:lnTo>
                <a:lnTo>
                  <a:pt x="223" y="238"/>
                </a:lnTo>
                <a:lnTo>
                  <a:pt x="196" y="250"/>
                </a:lnTo>
                <a:lnTo>
                  <a:pt x="164" y="260"/>
                </a:lnTo>
                <a:lnTo>
                  <a:pt x="128" y="267"/>
                </a:lnTo>
                <a:lnTo>
                  <a:pt x="90" y="272"/>
                </a:lnTo>
                <a:lnTo>
                  <a:pt x="47" y="276"/>
                </a:lnTo>
                <a:lnTo>
                  <a:pt x="0" y="277"/>
                </a:lnTo>
                <a:lnTo>
                  <a:pt x="0" y="250"/>
                </a:lnTo>
                <a:close/>
              </a:path>
            </a:pathLst>
          </a:custGeom>
          <a:solidFill>
            <a:srgbClr val="005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293" name="Rectangle 235"/>
          <p:cNvSpPr>
            <a:spLocks noChangeArrowheads="1"/>
          </p:cNvSpPr>
          <p:nvPr/>
        </p:nvSpPr>
        <p:spPr bwMode="auto">
          <a:xfrm rot="-5400000">
            <a:off x="3352800" y="3168650"/>
            <a:ext cx="1276350" cy="38100"/>
          </a:xfrm>
          <a:prstGeom prst="rect">
            <a:avLst/>
          </a:prstGeom>
          <a:solidFill>
            <a:srgbClr val="005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>
              <a:solidFill>
                <a:prstClr val="black"/>
              </a:solidFill>
            </a:endParaRPr>
          </a:p>
        </p:txBody>
      </p:sp>
      <p:sp>
        <p:nvSpPr>
          <p:cNvPr id="12294" name="Rectangle 236"/>
          <p:cNvSpPr>
            <a:spLocks noChangeArrowheads="1"/>
          </p:cNvSpPr>
          <p:nvPr/>
        </p:nvSpPr>
        <p:spPr bwMode="auto">
          <a:xfrm rot="-5400000">
            <a:off x="4753770" y="88106"/>
            <a:ext cx="68262" cy="7489825"/>
          </a:xfrm>
          <a:prstGeom prst="rect">
            <a:avLst/>
          </a:prstGeom>
          <a:solidFill>
            <a:srgbClr val="005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>
              <a:solidFill>
                <a:prstClr val="black"/>
              </a:solidFill>
            </a:endParaRPr>
          </a:p>
        </p:txBody>
      </p:sp>
      <p:sp>
        <p:nvSpPr>
          <p:cNvPr id="12295" name="Rectangle 242"/>
          <p:cNvSpPr>
            <a:spLocks noChangeArrowheads="1"/>
          </p:cNvSpPr>
          <p:nvPr/>
        </p:nvSpPr>
        <p:spPr bwMode="auto">
          <a:xfrm rot="-5400000">
            <a:off x="1143794" y="2870994"/>
            <a:ext cx="104933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200" b="1">
                <a:solidFill>
                  <a:srgbClr val="1F1A17"/>
                </a:solidFill>
                <a:latin typeface="Verdana" pitchFamily="34" charset="0"/>
              </a:rPr>
              <a:t>PARAIBUNA</a:t>
            </a:r>
            <a:endParaRPr lang="pt-BR" altLang="pt-BR" sz="1200" b="1">
              <a:solidFill>
                <a:prstClr val="black"/>
              </a:solidFill>
              <a:latin typeface="Verdana" pitchFamily="34" charset="0"/>
            </a:endParaRPr>
          </a:p>
        </p:txBody>
      </p:sp>
      <p:sp>
        <p:nvSpPr>
          <p:cNvPr id="12296" name="Rectangle 243"/>
          <p:cNvSpPr>
            <a:spLocks noChangeArrowheads="1"/>
          </p:cNvSpPr>
          <p:nvPr/>
        </p:nvSpPr>
        <p:spPr bwMode="auto">
          <a:xfrm rot="-5400000">
            <a:off x="2375694" y="2847181"/>
            <a:ext cx="11620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200" b="1">
                <a:solidFill>
                  <a:srgbClr val="1F1A17"/>
                </a:solidFill>
                <a:latin typeface="Verdana" pitchFamily="34" charset="0"/>
              </a:rPr>
              <a:t>Sta.  BRANCA</a:t>
            </a:r>
            <a:endParaRPr lang="pt-BR" altLang="pt-BR" sz="1200" b="1">
              <a:solidFill>
                <a:prstClr val="black"/>
              </a:solidFill>
              <a:latin typeface="Verdana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385050" y="3521075"/>
            <a:ext cx="1363663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200" spc="-100" dirty="0">
                <a:solidFill>
                  <a:srgbClr val="1355B5"/>
                </a:solidFill>
                <a:latin typeface="Verdana" pitchFamily="34" charset="0"/>
                <a:cs typeface="Lucida Sans" pitchFamily="34" charset="0"/>
              </a:rPr>
              <a:t>Rio Paraíba do Sul</a:t>
            </a:r>
          </a:p>
        </p:txBody>
      </p:sp>
      <p:sp>
        <p:nvSpPr>
          <p:cNvPr id="12298" name="Freeform 282"/>
          <p:cNvSpPr>
            <a:spLocks/>
          </p:cNvSpPr>
          <p:nvPr/>
        </p:nvSpPr>
        <p:spPr bwMode="auto">
          <a:xfrm rot="-5400000">
            <a:off x="1528763" y="3636963"/>
            <a:ext cx="411162" cy="373062"/>
          </a:xfrm>
          <a:custGeom>
            <a:avLst/>
            <a:gdLst>
              <a:gd name="T0" fmla="*/ 2147483647 w 167"/>
              <a:gd name="T1" fmla="*/ 0 h 126"/>
              <a:gd name="T2" fmla="*/ 2147483647 w 167"/>
              <a:gd name="T3" fmla="*/ 2147483647 h 126"/>
              <a:gd name="T4" fmla="*/ 0 w 167"/>
              <a:gd name="T5" fmla="*/ 0 h 126"/>
              <a:gd name="T6" fmla="*/ 2147483647 w 167"/>
              <a:gd name="T7" fmla="*/ 0 h 126"/>
              <a:gd name="T8" fmla="*/ 0 60000 65536"/>
              <a:gd name="T9" fmla="*/ 0 60000 65536"/>
              <a:gd name="T10" fmla="*/ 0 60000 65536"/>
              <a:gd name="T11" fmla="*/ 0 60000 65536"/>
              <a:gd name="T12" fmla="*/ 0 w 167"/>
              <a:gd name="T13" fmla="*/ 0 h 126"/>
              <a:gd name="T14" fmla="*/ 167 w 167"/>
              <a:gd name="T15" fmla="*/ 126 h 1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7" h="126">
                <a:moveTo>
                  <a:pt x="167" y="0"/>
                </a:moveTo>
                <a:lnTo>
                  <a:pt x="83" y="126"/>
                </a:lnTo>
                <a:lnTo>
                  <a:pt x="0" y="0"/>
                </a:lnTo>
                <a:lnTo>
                  <a:pt x="167" y="0"/>
                </a:lnTo>
                <a:close/>
              </a:path>
            </a:pathLst>
          </a:custGeom>
          <a:solidFill>
            <a:srgbClr val="1A03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299" name="Freeform 282"/>
          <p:cNvSpPr>
            <a:spLocks/>
          </p:cNvSpPr>
          <p:nvPr/>
        </p:nvSpPr>
        <p:spPr bwMode="auto">
          <a:xfrm rot="-5400000">
            <a:off x="2751932" y="3634581"/>
            <a:ext cx="412750" cy="373063"/>
          </a:xfrm>
          <a:custGeom>
            <a:avLst/>
            <a:gdLst>
              <a:gd name="T0" fmla="*/ 2147483647 w 167"/>
              <a:gd name="T1" fmla="*/ 0 h 126"/>
              <a:gd name="T2" fmla="*/ 2147483647 w 167"/>
              <a:gd name="T3" fmla="*/ 2147483647 h 126"/>
              <a:gd name="T4" fmla="*/ 0 w 167"/>
              <a:gd name="T5" fmla="*/ 0 h 126"/>
              <a:gd name="T6" fmla="*/ 2147483647 w 167"/>
              <a:gd name="T7" fmla="*/ 0 h 126"/>
              <a:gd name="T8" fmla="*/ 0 60000 65536"/>
              <a:gd name="T9" fmla="*/ 0 60000 65536"/>
              <a:gd name="T10" fmla="*/ 0 60000 65536"/>
              <a:gd name="T11" fmla="*/ 0 60000 65536"/>
              <a:gd name="T12" fmla="*/ 0 w 167"/>
              <a:gd name="T13" fmla="*/ 0 h 126"/>
              <a:gd name="T14" fmla="*/ 167 w 167"/>
              <a:gd name="T15" fmla="*/ 126 h 1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7" h="126">
                <a:moveTo>
                  <a:pt x="167" y="0"/>
                </a:moveTo>
                <a:lnTo>
                  <a:pt x="83" y="126"/>
                </a:lnTo>
                <a:lnTo>
                  <a:pt x="0" y="0"/>
                </a:lnTo>
                <a:lnTo>
                  <a:pt x="167" y="0"/>
                </a:lnTo>
                <a:close/>
              </a:path>
            </a:pathLst>
          </a:custGeom>
          <a:solidFill>
            <a:srgbClr val="1A03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300" name="Freeform 282"/>
          <p:cNvSpPr>
            <a:spLocks/>
          </p:cNvSpPr>
          <p:nvPr/>
        </p:nvSpPr>
        <p:spPr bwMode="auto">
          <a:xfrm rot="-5400000">
            <a:off x="3122612" y="1800226"/>
            <a:ext cx="411163" cy="373062"/>
          </a:xfrm>
          <a:custGeom>
            <a:avLst/>
            <a:gdLst>
              <a:gd name="T0" fmla="*/ 2147483647 w 167"/>
              <a:gd name="T1" fmla="*/ 0 h 126"/>
              <a:gd name="T2" fmla="*/ 2147483647 w 167"/>
              <a:gd name="T3" fmla="*/ 2147483647 h 126"/>
              <a:gd name="T4" fmla="*/ 0 w 167"/>
              <a:gd name="T5" fmla="*/ 0 h 126"/>
              <a:gd name="T6" fmla="*/ 2147483647 w 167"/>
              <a:gd name="T7" fmla="*/ 0 h 126"/>
              <a:gd name="T8" fmla="*/ 0 60000 65536"/>
              <a:gd name="T9" fmla="*/ 0 60000 65536"/>
              <a:gd name="T10" fmla="*/ 0 60000 65536"/>
              <a:gd name="T11" fmla="*/ 0 60000 65536"/>
              <a:gd name="T12" fmla="*/ 0 w 167"/>
              <a:gd name="T13" fmla="*/ 0 h 126"/>
              <a:gd name="T14" fmla="*/ 167 w 167"/>
              <a:gd name="T15" fmla="*/ 126 h 1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7" h="126">
                <a:moveTo>
                  <a:pt x="167" y="0"/>
                </a:moveTo>
                <a:lnTo>
                  <a:pt x="83" y="126"/>
                </a:lnTo>
                <a:lnTo>
                  <a:pt x="0" y="0"/>
                </a:lnTo>
                <a:lnTo>
                  <a:pt x="167" y="0"/>
                </a:lnTo>
                <a:close/>
              </a:path>
            </a:pathLst>
          </a:custGeom>
          <a:solidFill>
            <a:srgbClr val="1A03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301" name="Rectangle 242"/>
          <p:cNvSpPr>
            <a:spLocks noChangeArrowheads="1"/>
          </p:cNvSpPr>
          <p:nvPr/>
        </p:nvSpPr>
        <p:spPr bwMode="auto">
          <a:xfrm rot="-5400000">
            <a:off x="2863056" y="1205707"/>
            <a:ext cx="7794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200" b="1">
                <a:solidFill>
                  <a:srgbClr val="1F1A17"/>
                </a:solidFill>
                <a:latin typeface="Verdana" pitchFamily="34" charset="0"/>
              </a:rPr>
              <a:t>JAGUARI</a:t>
            </a:r>
            <a:endParaRPr lang="pt-BR" altLang="pt-BR" sz="1200" b="1">
              <a:solidFill>
                <a:prstClr val="black"/>
              </a:solidFill>
              <a:latin typeface="Verdana" pitchFamily="34" charset="0"/>
            </a:endParaRPr>
          </a:p>
        </p:txBody>
      </p:sp>
      <p:sp>
        <p:nvSpPr>
          <p:cNvPr id="12302" name="Freeform 282"/>
          <p:cNvSpPr>
            <a:spLocks/>
          </p:cNvSpPr>
          <p:nvPr/>
        </p:nvSpPr>
        <p:spPr bwMode="auto">
          <a:xfrm rot="-5400000">
            <a:off x="4756151" y="3636962"/>
            <a:ext cx="411162" cy="373063"/>
          </a:xfrm>
          <a:custGeom>
            <a:avLst/>
            <a:gdLst>
              <a:gd name="T0" fmla="*/ 2147483647 w 167"/>
              <a:gd name="T1" fmla="*/ 0 h 126"/>
              <a:gd name="T2" fmla="*/ 2147483647 w 167"/>
              <a:gd name="T3" fmla="*/ 2147483647 h 126"/>
              <a:gd name="T4" fmla="*/ 0 w 167"/>
              <a:gd name="T5" fmla="*/ 0 h 126"/>
              <a:gd name="T6" fmla="*/ 2147483647 w 167"/>
              <a:gd name="T7" fmla="*/ 0 h 126"/>
              <a:gd name="T8" fmla="*/ 0 60000 65536"/>
              <a:gd name="T9" fmla="*/ 0 60000 65536"/>
              <a:gd name="T10" fmla="*/ 0 60000 65536"/>
              <a:gd name="T11" fmla="*/ 0 60000 65536"/>
              <a:gd name="T12" fmla="*/ 0 w 167"/>
              <a:gd name="T13" fmla="*/ 0 h 126"/>
              <a:gd name="T14" fmla="*/ 167 w 167"/>
              <a:gd name="T15" fmla="*/ 126 h 1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7" h="126">
                <a:moveTo>
                  <a:pt x="167" y="0"/>
                </a:moveTo>
                <a:lnTo>
                  <a:pt x="83" y="126"/>
                </a:lnTo>
                <a:lnTo>
                  <a:pt x="0" y="0"/>
                </a:lnTo>
                <a:lnTo>
                  <a:pt x="167" y="0"/>
                </a:lnTo>
                <a:close/>
              </a:path>
            </a:pathLst>
          </a:custGeom>
          <a:solidFill>
            <a:srgbClr val="1A03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303" name="Rectangle 242"/>
          <p:cNvSpPr>
            <a:spLocks noChangeArrowheads="1"/>
          </p:cNvSpPr>
          <p:nvPr/>
        </p:nvSpPr>
        <p:spPr bwMode="auto">
          <a:xfrm rot="-5400000">
            <a:off x="4587875" y="3144838"/>
            <a:ext cx="53498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200" b="1">
                <a:solidFill>
                  <a:srgbClr val="1F1A17"/>
                </a:solidFill>
                <a:latin typeface="Verdana" pitchFamily="34" charset="0"/>
              </a:rPr>
              <a:t>FUNIL</a:t>
            </a:r>
            <a:endParaRPr lang="pt-BR" altLang="pt-BR" sz="1200" b="1">
              <a:solidFill>
                <a:prstClr val="black"/>
              </a:solidFill>
              <a:latin typeface="Verdana" pitchFamily="34" charset="0"/>
            </a:endParaRPr>
          </a:p>
        </p:txBody>
      </p:sp>
      <p:grpSp>
        <p:nvGrpSpPr>
          <p:cNvPr id="12304" name="Grupo 406"/>
          <p:cNvGrpSpPr>
            <a:grpSpLocks/>
          </p:cNvGrpSpPr>
          <p:nvPr/>
        </p:nvGrpSpPr>
        <p:grpSpPr bwMode="auto">
          <a:xfrm rot="-5400000">
            <a:off x="6438107" y="3704431"/>
            <a:ext cx="412750" cy="284163"/>
            <a:chOff x="5113555" y="4286430"/>
            <a:chExt cx="412763" cy="283651"/>
          </a:xfrm>
        </p:grpSpPr>
        <p:sp>
          <p:nvSpPr>
            <p:cNvPr id="408" name="Retângulo 407"/>
            <p:cNvSpPr/>
            <p:nvPr/>
          </p:nvSpPr>
          <p:spPr>
            <a:xfrm>
              <a:off x="5124668" y="4286430"/>
              <a:ext cx="408000" cy="28365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03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prstClr val="white"/>
                </a:solidFill>
              </a:endParaRPr>
            </a:p>
          </p:txBody>
        </p:sp>
        <p:sp>
          <p:nvSpPr>
            <p:cNvPr id="12369" name="Freeform 282"/>
            <p:cNvSpPr>
              <a:spLocks/>
            </p:cNvSpPr>
            <p:nvPr/>
          </p:nvSpPr>
          <p:spPr bwMode="auto">
            <a:xfrm>
              <a:off x="5113956" y="4299358"/>
              <a:ext cx="412362" cy="264214"/>
            </a:xfrm>
            <a:custGeom>
              <a:avLst/>
              <a:gdLst>
                <a:gd name="T0" fmla="*/ 2147483647 w 167"/>
                <a:gd name="T1" fmla="*/ 0 h 126"/>
                <a:gd name="T2" fmla="*/ 2147483647 w 167"/>
                <a:gd name="T3" fmla="*/ 2147483647 h 126"/>
                <a:gd name="T4" fmla="*/ 0 w 167"/>
                <a:gd name="T5" fmla="*/ 0 h 126"/>
                <a:gd name="T6" fmla="*/ 2147483647 w 167"/>
                <a:gd name="T7" fmla="*/ 0 h 1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7"/>
                <a:gd name="T13" fmla="*/ 0 h 126"/>
                <a:gd name="T14" fmla="*/ 167 w 167"/>
                <a:gd name="T15" fmla="*/ 126 h 1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7" h="126">
                  <a:moveTo>
                    <a:pt x="167" y="0"/>
                  </a:moveTo>
                  <a:lnTo>
                    <a:pt x="83" y="126"/>
                  </a:lnTo>
                  <a:lnTo>
                    <a:pt x="0" y="0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1A03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12305" name="Rectangle 242"/>
          <p:cNvSpPr>
            <a:spLocks noChangeArrowheads="1"/>
          </p:cNvSpPr>
          <p:nvPr/>
        </p:nvSpPr>
        <p:spPr bwMode="auto">
          <a:xfrm rot="-5400000">
            <a:off x="6042818" y="2818607"/>
            <a:ext cx="110331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200" b="1">
                <a:solidFill>
                  <a:srgbClr val="1F1A17"/>
                </a:solidFill>
                <a:latin typeface="Verdana" pitchFamily="34" charset="0"/>
              </a:rPr>
              <a:t>Sta. CECÍLIA</a:t>
            </a:r>
            <a:endParaRPr lang="pt-BR" altLang="pt-BR" sz="1200" b="1">
              <a:solidFill>
                <a:prstClr val="black"/>
              </a:solidFill>
              <a:latin typeface="Verdana" pitchFamily="34" charset="0"/>
            </a:endParaRPr>
          </a:p>
        </p:txBody>
      </p:sp>
      <p:sp>
        <p:nvSpPr>
          <p:cNvPr id="414" name="CaixaDeTexto 413"/>
          <p:cNvSpPr txBox="1"/>
          <p:nvPr/>
        </p:nvSpPr>
        <p:spPr>
          <a:xfrm>
            <a:off x="2051050" y="1631950"/>
            <a:ext cx="898525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200" spc="-100" dirty="0">
                <a:solidFill>
                  <a:srgbClr val="1355B5"/>
                </a:solidFill>
                <a:latin typeface="Verdana" pitchFamily="34" charset="0"/>
                <a:cs typeface="Lucida Sans" pitchFamily="34" charset="0"/>
              </a:rPr>
              <a:t>Rio </a:t>
            </a:r>
            <a:r>
              <a:rPr lang="pt-BR" sz="1200" spc="-100" dirty="0" err="1">
                <a:solidFill>
                  <a:srgbClr val="1355B5"/>
                </a:solidFill>
                <a:latin typeface="Verdana" pitchFamily="34" charset="0"/>
                <a:cs typeface="Lucida Sans" pitchFamily="34" charset="0"/>
              </a:rPr>
              <a:t>Jaguari</a:t>
            </a:r>
            <a:endParaRPr lang="pt-BR" sz="1200" spc="-100" dirty="0">
              <a:solidFill>
                <a:srgbClr val="1355B5"/>
              </a:solidFill>
              <a:latin typeface="Verdana" pitchFamily="34" charset="0"/>
              <a:cs typeface="Lucida Sans" pitchFamily="34" charset="0"/>
            </a:endParaRPr>
          </a:p>
        </p:txBody>
      </p:sp>
      <p:grpSp>
        <p:nvGrpSpPr>
          <p:cNvPr id="12307" name="Group 50"/>
          <p:cNvGrpSpPr>
            <a:grpSpLocks/>
          </p:cNvGrpSpPr>
          <p:nvPr/>
        </p:nvGrpSpPr>
        <p:grpSpPr bwMode="auto">
          <a:xfrm>
            <a:off x="309563" y="4029075"/>
            <a:ext cx="2130425" cy="1965325"/>
            <a:chOff x="411" y="2245"/>
            <a:chExt cx="2359" cy="1407"/>
          </a:xfrm>
        </p:grpSpPr>
        <p:grpSp>
          <p:nvGrpSpPr>
            <p:cNvPr id="12359" name="Group 46"/>
            <p:cNvGrpSpPr>
              <a:grpSpLocks/>
            </p:cNvGrpSpPr>
            <p:nvPr/>
          </p:nvGrpSpPr>
          <p:grpSpPr bwMode="auto">
            <a:xfrm>
              <a:off x="411" y="2245"/>
              <a:ext cx="2359" cy="1105"/>
              <a:chOff x="411" y="2245"/>
              <a:chExt cx="2359" cy="1105"/>
            </a:xfrm>
          </p:grpSpPr>
          <p:sp>
            <p:nvSpPr>
              <p:cNvPr id="418" name="Freeform 84"/>
              <p:cNvSpPr>
                <a:spLocks/>
              </p:cNvSpPr>
              <p:nvPr/>
            </p:nvSpPr>
            <p:spPr bwMode="auto">
              <a:xfrm>
                <a:off x="474" y="2336"/>
                <a:ext cx="1746" cy="942"/>
              </a:xfrm>
              <a:custGeom>
                <a:avLst/>
                <a:gdLst>
                  <a:gd name="T0" fmla="*/ 0 w 1729"/>
                  <a:gd name="T1" fmla="*/ 0 h 337"/>
                  <a:gd name="T2" fmla="*/ 3503173 w 1729"/>
                  <a:gd name="T3" fmla="*/ 0 h 337"/>
                  <a:gd name="T4" fmla="*/ 3308552 w 1729"/>
                  <a:gd name="T5" fmla="*/ 663188 h 337"/>
                  <a:gd name="T6" fmla="*/ 2238138 w 1729"/>
                  <a:gd name="T7" fmla="*/ 568447 h 337"/>
                  <a:gd name="T8" fmla="*/ 875793 w 1729"/>
                  <a:gd name="T9" fmla="*/ 284224 h 337"/>
                  <a:gd name="T10" fmla="*/ 486552 w 1729"/>
                  <a:gd name="T11" fmla="*/ 94741 h 337"/>
                  <a:gd name="T12" fmla="*/ 194621 w 1729"/>
                  <a:gd name="T13" fmla="*/ 94741 h 337"/>
                  <a:gd name="T14" fmla="*/ 0 w 1729"/>
                  <a:gd name="T15" fmla="*/ 0 h 33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29"/>
                  <a:gd name="T25" fmla="*/ 0 h 337"/>
                  <a:gd name="T26" fmla="*/ 1729 w 1729"/>
                  <a:gd name="T27" fmla="*/ 337 h 33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29" h="337">
                    <a:moveTo>
                      <a:pt x="0" y="0"/>
                    </a:moveTo>
                    <a:lnTo>
                      <a:pt x="1728" y="0"/>
                    </a:lnTo>
                    <a:lnTo>
                      <a:pt x="1632" y="336"/>
                    </a:lnTo>
                    <a:lnTo>
                      <a:pt x="1104" y="288"/>
                    </a:lnTo>
                    <a:lnTo>
                      <a:pt x="432" y="144"/>
                    </a:lnTo>
                    <a:lnTo>
                      <a:pt x="240" y="48"/>
                    </a:lnTo>
                    <a:lnTo>
                      <a:pt x="96" y="4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66FFFF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19" name="Freeform 87"/>
              <p:cNvSpPr>
                <a:spLocks/>
              </p:cNvSpPr>
              <p:nvPr/>
            </p:nvSpPr>
            <p:spPr bwMode="auto">
              <a:xfrm>
                <a:off x="411" y="2328"/>
                <a:ext cx="2359" cy="1022"/>
              </a:xfrm>
              <a:custGeom>
                <a:avLst/>
                <a:gdLst>
                  <a:gd name="T0" fmla="*/ 0 w 3278"/>
                  <a:gd name="T1" fmla="*/ 45414 h 685"/>
                  <a:gd name="T2" fmla="*/ 137786 w 3278"/>
                  <a:gd name="T3" fmla="*/ 0 h 685"/>
                  <a:gd name="T4" fmla="*/ 251257 w 3278"/>
                  <a:gd name="T5" fmla="*/ 31592 h 685"/>
                  <a:gd name="T6" fmla="*/ 305966 w 3278"/>
                  <a:gd name="T7" fmla="*/ 63185 h 685"/>
                  <a:gd name="T8" fmla="*/ 547092 w 3278"/>
                  <a:gd name="T9" fmla="*/ 217198 h 685"/>
                  <a:gd name="T10" fmla="*/ 642326 w 3278"/>
                  <a:gd name="T11" fmla="*/ 246816 h 685"/>
                  <a:gd name="T12" fmla="*/ 1140788 w 3278"/>
                  <a:gd name="T13" fmla="*/ 446243 h 685"/>
                  <a:gd name="T14" fmla="*/ 1777035 w 3278"/>
                  <a:gd name="T15" fmla="*/ 687135 h 685"/>
                  <a:gd name="T16" fmla="*/ 2068817 w 3278"/>
                  <a:gd name="T17" fmla="*/ 687135 h 685"/>
                  <a:gd name="T18" fmla="*/ 2457861 w 3278"/>
                  <a:gd name="T19" fmla="*/ 876689 h 685"/>
                  <a:gd name="T20" fmla="*/ 3314971 w 3278"/>
                  <a:gd name="T21" fmla="*/ 1046499 h 685"/>
                  <a:gd name="T22" fmla="*/ 3519624 w 3278"/>
                  <a:gd name="T23" fmla="*/ 1095862 h 685"/>
                  <a:gd name="T24" fmla="*/ 3811406 w 3278"/>
                  <a:gd name="T25" fmla="*/ 1155098 h 685"/>
                  <a:gd name="T26" fmla="*/ 4694859 w 3278"/>
                  <a:gd name="T27" fmla="*/ 1255798 h 685"/>
                  <a:gd name="T28" fmla="*/ 4889380 w 3278"/>
                  <a:gd name="T29" fmla="*/ 1255798 h 685"/>
                  <a:gd name="T30" fmla="*/ 4966379 w 3278"/>
                  <a:gd name="T31" fmla="*/ 1206435 h 685"/>
                  <a:gd name="T32" fmla="*/ 5075797 w 3278"/>
                  <a:gd name="T33" fmla="*/ 1202486 h 685"/>
                  <a:gd name="T34" fmla="*/ 5959249 w 3278"/>
                  <a:gd name="T35" fmla="*/ 1255798 h 685"/>
                  <a:gd name="T36" fmla="*/ 6427316 w 3278"/>
                  <a:gd name="T37" fmla="*/ 1299238 h 685"/>
                  <a:gd name="T38" fmla="*/ 6640074 w 3278"/>
                  <a:gd name="T39" fmla="*/ 1350575 h 68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278"/>
                  <a:gd name="T61" fmla="*/ 0 h 685"/>
                  <a:gd name="T62" fmla="*/ 3278 w 3278"/>
                  <a:gd name="T63" fmla="*/ 685 h 685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278" h="685">
                    <a:moveTo>
                      <a:pt x="0" y="23"/>
                    </a:moveTo>
                    <a:lnTo>
                      <a:pt x="68" y="0"/>
                    </a:lnTo>
                    <a:lnTo>
                      <a:pt x="124" y="16"/>
                    </a:lnTo>
                    <a:lnTo>
                      <a:pt x="151" y="32"/>
                    </a:lnTo>
                    <a:lnTo>
                      <a:pt x="270" y="110"/>
                    </a:lnTo>
                    <a:lnTo>
                      <a:pt x="317" y="125"/>
                    </a:lnTo>
                    <a:lnTo>
                      <a:pt x="563" y="226"/>
                    </a:lnTo>
                    <a:lnTo>
                      <a:pt x="877" y="348"/>
                    </a:lnTo>
                    <a:lnTo>
                      <a:pt x="1021" y="348"/>
                    </a:lnTo>
                    <a:lnTo>
                      <a:pt x="1213" y="444"/>
                    </a:lnTo>
                    <a:lnTo>
                      <a:pt x="1636" y="530"/>
                    </a:lnTo>
                    <a:lnTo>
                      <a:pt x="1737" y="555"/>
                    </a:lnTo>
                    <a:lnTo>
                      <a:pt x="1881" y="585"/>
                    </a:lnTo>
                    <a:lnTo>
                      <a:pt x="2317" y="636"/>
                    </a:lnTo>
                    <a:lnTo>
                      <a:pt x="2413" y="636"/>
                    </a:lnTo>
                    <a:lnTo>
                      <a:pt x="2451" y="611"/>
                    </a:lnTo>
                    <a:lnTo>
                      <a:pt x="2505" y="609"/>
                    </a:lnTo>
                    <a:lnTo>
                      <a:pt x="2941" y="636"/>
                    </a:lnTo>
                    <a:lnTo>
                      <a:pt x="3172" y="658"/>
                    </a:lnTo>
                    <a:lnTo>
                      <a:pt x="3277" y="684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20" name="AutoShape 95"/>
              <p:cNvSpPr>
                <a:spLocks noChangeArrowheads="1"/>
              </p:cNvSpPr>
              <p:nvPr/>
            </p:nvSpPr>
            <p:spPr bwMode="auto">
              <a:xfrm rot="60000" flipH="1" flipV="1">
                <a:off x="2149" y="2245"/>
                <a:ext cx="410" cy="1059"/>
              </a:xfrm>
              <a:custGeom>
                <a:avLst/>
                <a:gdLst>
                  <a:gd name="T0" fmla="*/ 53104433 w 21600"/>
                  <a:gd name="T1" fmla="*/ 45587760 h 21600"/>
                  <a:gd name="T2" fmla="*/ 30663388 w 21600"/>
                  <a:gd name="T3" fmla="*/ 91175519 h 21600"/>
                  <a:gd name="T4" fmla="*/ 8222333 w 21600"/>
                  <a:gd name="T5" fmla="*/ 45587760 h 21600"/>
                  <a:gd name="T6" fmla="*/ 30663388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96 w 21600"/>
                  <a:gd name="T13" fmla="*/ 4696 h 21600"/>
                  <a:gd name="T14" fmla="*/ 16904 w 21600"/>
                  <a:gd name="T15" fmla="*/ 1690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91" y="21600"/>
                    </a:lnTo>
                    <a:lnTo>
                      <a:pt x="15809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21" name="Line 33"/>
              <p:cNvSpPr>
                <a:spLocks noChangeShapeType="1"/>
              </p:cNvSpPr>
              <p:nvPr/>
            </p:nvSpPr>
            <p:spPr bwMode="auto">
              <a:xfrm>
                <a:off x="516" y="2336"/>
                <a:ext cx="172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22" name="Line 34"/>
              <p:cNvSpPr>
                <a:spLocks noChangeShapeType="1"/>
              </p:cNvSpPr>
              <p:nvPr/>
            </p:nvSpPr>
            <p:spPr bwMode="auto">
              <a:xfrm>
                <a:off x="1146" y="3017"/>
                <a:ext cx="8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23" name="AutoShape 36"/>
              <p:cNvSpPr>
                <a:spLocks noChangeArrowheads="1"/>
              </p:cNvSpPr>
              <p:nvPr/>
            </p:nvSpPr>
            <p:spPr bwMode="auto">
              <a:xfrm>
                <a:off x="764" y="2365"/>
                <a:ext cx="1498" cy="631"/>
              </a:xfrm>
              <a:prstGeom prst="upDownArrow">
                <a:avLst>
                  <a:gd name="adj1" fmla="val 50000"/>
                  <a:gd name="adj2" fmla="val 20000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24" name="Text Box 37"/>
              <p:cNvSpPr txBox="1">
                <a:spLocks noChangeArrowheads="1"/>
              </p:cNvSpPr>
              <p:nvPr/>
            </p:nvSpPr>
            <p:spPr bwMode="auto">
              <a:xfrm>
                <a:off x="1142" y="2501"/>
                <a:ext cx="721" cy="3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tIns="10800" rIns="18000" bIns="10800" anchor="ctr">
                <a:spAutoFit/>
              </a:bodyPr>
              <a:lstStyle/>
              <a:p>
                <a:pPr algn="ctr" eaLnBrk="0" fontAlgn="base" hangingPunct="0">
                  <a:spcBef>
                    <a:spcPct val="10000"/>
                  </a:spcBef>
                  <a:spcAft>
                    <a:spcPct val="0"/>
                  </a:spcAft>
                  <a:defRPr/>
                </a:pPr>
                <a:r>
                  <a:rPr lang="pt-BR" sz="1300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</a:rPr>
                  <a:t>2.636</a:t>
                </a:r>
              </a:p>
              <a:p>
                <a:pPr algn="ctr" eaLnBrk="0" fontAlgn="base" hangingPunct="0">
                  <a:spcBef>
                    <a:spcPct val="10000"/>
                  </a:spcBef>
                  <a:spcAft>
                    <a:spcPct val="0"/>
                  </a:spcAft>
                  <a:defRPr/>
                </a:pPr>
                <a:r>
                  <a:rPr lang="pt-BR" sz="1300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</a:rPr>
                  <a:t>hm³</a:t>
                </a:r>
              </a:p>
            </p:txBody>
          </p:sp>
        </p:grpSp>
        <p:sp>
          <p:nvSpPr>
            <p:cNvPr id="417" name="Text Box 48"/>
            <p:cNvSpPr txBox="1">
              <a:spLocks noChangeArrowheads="1"/>
            </p:cNvSpPr>
            <p:nvPr/>
          </p:nvSpPr>
          <p:spPr bwMode="auto">
            <a:xfrm>
              <a:off x="560" y="3277"/>
              <a:ext cx="1826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104298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4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Vazão Natural (MLT)</a:t>
              </a:r>
            </a:p>
            <a:p>
              <a:pPr algn="ctr" defTabSz="104298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4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69 m³/s </a:t>
              </a:r>
            </a:p>
          </p:txBody>
        </p:sp>
      </p:grpSp>
      <p:grpSp>
        <p:nvGrpSpPr>
          <p:cNvPr id="12308" name="Grupo 9"/>
          <p:cNvGrpSpPr>
            <a:grpSpLocks/>
          </p:cNvGrpSpPr>
          <p:nvPr/>
        </p:nvGrpSpPr>
        <p:grpSpPr bwMode="auto">
          <a:xfrm>
            <a:off x="2339975" y="4210050"/>
            <a:ext cx="1649413" cy="1136650"/>
            <a:chOff x="2632176" y="4727740"/>
            <a:chExt cx="2754582" cy="2296028"/>
          </a:xfrm>
        </p:grpSpPr>
        <p:sp>
          <p:nvSpPr>
            <p:cNvPr id="443" name="Freeform 84"/>
            <p:cNvSpPr>
              <a:spLocks/>
            </p:cNvSpPr>
            <p:nvPr/>
          </p:nvSpPr>
          <p:spPr bwMode="auto">
            <a:xfrm>
              <a:off x="2857528" y="4868837"/>
              <a:ext cx="1309685" cy="990885"/>
            </a:xfrm>
            <a:custGeom>
              <a:avLst/>
              <a:gdLst>
                <a:gd name="T0" fmla="*/ 0 w 1729"/>
                <a:gd name="T1" fmla="*/ 0 h 337"/>
                <a:gd name="T2" fmla="*/ 3503173 w 1729"/>
                <a:gd name="T3" fmla="*/ 0 h 337"/>
                <a:gd name="T4" fmla="*/ 3308552 w 1729"/>
                <a:gd name="T5" fmla="*/ 663188 h 337"/>
                <a:gd name="T6" fmla="*/ 2238138 w 1729"/>
                <a:gd name="T7" fmla="*/ 568447 h 337"/>
                <a:gd name="T8" fmla="*/ 875793 w 1729"/>
                <a:gd name="T9" fmla="*/ 284224 h 337"/>
                <a:gd name="T10" fmla="*/ 486552 w 1729"/>
                <a:gd name="T11" fmla="*/ 94741 h 337"/>
                <a:gd name="T12" fmla="*/ 194621 w 1729"/>
                <a:gd name="T13" fmla="*/ 94741 h 337"/>
                <a:gd name="T14" fmla="*/ 0 w 1729"/>
                <a:gd name="T15" fmla="*/ 0 h 3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29"/>
                <a:gd name="T25" fmla="*/ 0 h 337"/>
                <a:gd name="T26" fmla="*/ 1729 w 1729"/>
                <a:gd name="T27" fmla="*/ 337 h 33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29" h="337">
                  <a:moveTo>
                    <a:pt x="0" y="0"/>
                  </a:moveTo>
                  <a:lnTo>
                    <a:pt x="1728" y="0"/>
                  </a:lnTo>
                  <a:lnTo>
                    <a:pt x="1632" y="336"/>
                  </a:lnTo>
                  <a:lnTo>
                    <a:pt x="1104" y="288"/>
                  </a:lnTo>
                  <a:lnTo>
                    <a:pt x="432" y="144"/>
                  </a:lnTo>
                  <a:lnTo>
                    <a:pt x="240" y="48"/>
                  </a:lnTo>
                  <a:lnTo>
                    <a:pt x="96" y="48"/>
                  </a:lnTo>
                  <a:lnTo>
                    <a:pt x="0" y="0"/>
                  </a:lnTo>
                </a:path>
              </a:pathLst>
            </a:custGeom>
            <a:solidFill>
              <a:srgbClr val="66FFFF"/>
            </a:solidFill>
            <a:ln w="9525" cap="rnd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grpSp>
          <p:nvGrpSpPr>
            <p:cNvPr id="12351" name="Grupo 8"/>
            <p:cNvGrpSpPr>
              <a:grpSpLocks/>
            </p:cNvGrpSpPr>
            <p:nvPr/>
          </p:nvGrpSpPr>
          <p:grpSpPr bwMode="auto">
            <a:xfrm>
              <a:off x="2632176" y="4727740"/>
              <a:ext cx="2754582" cy="2296028"/>
              <a:chOff x="2632176" y="4727740"/>
              <a:chExt cx="2754582" cy="2296028"/>
            </a:xfrm>
          </p:grpSpPr>
          <p:sp>
            <p:nvSpPr>
              <p:cNvPr id="436" name="Freeform 87"/>
              <p:cNvSpPr>
                <a:spLocks/>
              </p:cNvSpPr>
              <p:nvPr/>
            </p:nvSpPr>
            <p:spPr bwMode="auto">
              <a:xfrm>
                <a:off x="2799201" y="4814323"/>
                <a:ext cx="1773642" cy="1074258"/>
              </a:xfrm>
              <a:custGeom>
                <a:avLst/>
                <a:gdLst>
                  <a:gd name="T0" fmla="*/ 0 w 3278"/>
                  <a:gd name="T1" fmla="*/ 45414 h 685"/>
                  <a:gd name="T2" fmla="*/ 137786 w 3278"/>
                  <a:gd name="T3" fmla="*/ 0 h 685"/>
                  <a:gd name="T4" fmla="*/ 251257 w 3278"/>
                  <a:gd name="T5" fmla="*/ 31592 h 685"/>
                  <a:gd name="T6" fmla="*/ 305966 w 3278"/>
                  <a:gd name="T7" fmla="*/ 63185 h 685"/>
                  <a:gd name="T8" fmla="*/ 547092 w 3278"/>
                  <a:gd name="T9" fmla="*/ 217198 h 685"/>
                  <a:gd name="T10" fmla="*/ 642326 w 3278"/>
                  <a:gd name="T11" fmla="*/ 246816 h 685"/>
                  <a:gd name="T12" fmla="*/ 1140788 w 3278"/>
                  <a:gd name="T13" fmla="*/ 446243 h 685"/>
                  <a:gd name="T14" fmla="*/ 1777035 w 3278"/>
                  <a:gd name="T15" fmla="*/ 687135 h 685"/>
                  <a:gd name="T16" fmla="*/ 2068817 w 3278"/>
                  <a:gd name="T17" fmla="*/ 687135 h 685"/>
                  <a:gd name="T18" fmla="*/ 2457861 w 3278"/>
                  <a:gd name="T19" fmla="*/ 876689 h 685"/>
                  <a:gd name="T20" fmla="*/ 3314971 w 3278"/>
                  <a:gd name="T21" fmla="*/ 1046499 h 685"/>
                  <a:gd name="T22" fmla="*/ 3519624 w 3278"/>
                  <a:gd name="T23" fmla="*/ 1095862 h 685"/>
                  <a:gd name="T24" fmla="*/ 3811406 w 3278"/>
                  <a:gd name="T25" fmla="*/ 1155098 h 685"/>
                  <a:gd name="T26" fmla="*/ 4694859 w 3278"/>
                  <a:gd name="T27" fmla="*/ 1255798 h 685"/>
                  <a:gd name="T28" fmla="*/ 4889380 w 3278"/>
                  <a:gd name="T29" fmla="*/ 1255798 h 685"/>
                  <a:gd name="T30" fmla="*/ 4966379 w 3278"/>
                  <a:gd name="T31" fmla="*/ 1206435 h 685"/>
                  <a:gd name="T32" fmla="*/ 5075797 w 3278"/>
                  <a:gd name="T33" fmla="*/ 1202486 h 685"/>
                  <a:gd name="T34" fmla="*/ 5959249 w 3278"/>
                  <a:gd name="T35" fmla="*/ 1255798 h 685"/>
                  <a:gd name="T36" fmla="*/ 6427316 w 3278"/>
                  <a:gd name="T37" fmla="*/ 1299238 h 685"/>
                  <a:gd name="T38" fmla="*/ 6640074 w 3278"/>
                  <a:gd name="T39" fmla="*/ 1350575 h 68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278"/>
                  <a:gd name="T61" fmla="*/ 0 h 685"/>
                  <a:gd name="T62" fmla="*/ 3278 w 3278"/>
                  <a:gd name="T63" fmla="*/ 685 h 685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278" h="685">
                    <a:moveTo>
                      <a:pt x="0" y="23"/>
                    </a:moveTo>
                    <a:lnTo>
                      <a:pt x="68" y="0"/>
                    </a:lnTo>
                    <a:lnTo>
                      <a:pt x="124" y="16"/>
                    </a:lnTo>
                    <a:lnTo>
                      <a:pt x="151" y="32"/>
                    </a:lnTo>
                    <a:lnTo>
                      <a:pt x="270" y="110"/>
                    </a:lnTo>
                    <a:lnTo>
                      <a:pt x="317" y="125"/>
                    </a:lnTo>
                    <a:lnTo>
                      <a:pt x="563" y="226"/>
                    </a:lnTo>
                    <a:lnTo>
                      <a:pt x="877" y="348"/>
                    </a:lnTo>
                    <a:lnTo>
                      <a:pt x="1021" y="348"/>
                    </a:lnTo>
                    <a:lnTo>
                      <a:pt x="1213" y="444"/>
                    </a:lnTo>
                    <a:lnTo>
                      <a:pt x="1636" y="530"/>
                    </a:lnTo>
                    <a:lnTo>
                      <a:pt x="1737" y="555"/>
                    </a:lnTo>
                    <a:lnTo>
                      <a:pt x="1881" y="585"/>
                    </a:lnTo>
                    <a:lnTo>
                      <a:pt x="2317" y="636"/>
                    </a:lnTo>
                    <a:lnTo>
                      <a:pt x="2413" y="636"/>
                    </a:lnTo>
                    <a:lnTo>
                      <a:pt x="2451" y="611"/>
                    </a:lnTo>
                    <a:lnTo>
                      <a:pt x="2505" y="609"/>
                    </a:lnTo>
                    <a:lnTo>
                      <a:pt x="2941" y="636"/>
                    </a:lnTo>
                    <a:lnTo>
                      <a:pt x="3172" y="658"/>
                    </a:lnTo>
                    <a:lnTo>
                      <a:pt x="3277" y="684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37" name="AutoShape 95"/>
              <p:cNvSpPr>
                <a:spLocks noChangeArrowheads="1"/>
              </p:cNvSpPr>
              <p:nvPr/>
            </p:nvSpPr>
            <p:spPr bwMode="auto">
              <a:xfrm rot="60000" flipH="1" flipV="1">
                <a:off x="4106235" y="4727740"/>
                <a:ext cx="307537" cy="1112741"/>
              </a:xfrm>
              <a:custGeom>
                <a:avLst/>
                <a:gdLst>
                  <a:gd name="T0" fmla="*/ 53104433 w 21600"/>
                  <a:gd name="T1" fmla="*/ 45587760 h 21600"/>
                  <a:gd name="T2" fmla="*/ 30663388 w 21600"/>
                  <a:gd name="T3" fmla="*/ 91175519 h 21600"/>
                  <a:gd name="T4" fmla="*/ 8222333 w 21600"/>
                  <a:gd name="T5" fmla="*/ 45587760 h 21600"/>
                  <a:gd name="T6" fmla="*/ 30663388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96 w 21600"/>
                  <a:gd name="T13" fmla="*/ 4696 h 21600"/>
                  <a:gd name="T14" fmla="*/ 16904 w 21600"/>
                  <a:gd name="T15" fmla="*/ 1690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91" y="21600"/>
                    </a:lnTo>
                    <a:lnTo>
                      <a:pt x="15809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38" name="Line 34"/>
              <p:cNvSpPr>
                <a:spLocks noChangeShapeType="1"/>
              </p:cNvSpPr>
              <p:nvPr/>
            </p:nvSpPr>
            <p:spPr bwMode="auto">
              <a:xfrm>
                <a:off x="3350648" y="5539047"/>
                <a:ext cx="64953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39" name="AutoShape 36"/>
              <p:cNvSpPr>
                <a:spLocks noChangeArrowheads="1"/>
              </p:cNvSpPr>
              <p:nvPr/>
            </p:nvSpPr>
            <p:spPr bwMode="auto">
              <a:xfrm>
                <a:off x="3064320" y="4856010"/>
                <a:ext cx="1126753" cy="667003"/>
              </a:xfrm>
              <a:prstGeom prst="upDownArrow">
                <a:avLst>
                  <a:gd name="adj1" fmla="val 50000"/>
                  <a:gd name="adj2" fmla="val 20000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40" name="Text Box 37"/>
              <p:cNvSpPr txBox="1">
                <a:spLocks noChangeArrowheads="1"/>
              </p:cNvSpPr>
              <p:nvPr/>
            </p:nvSpPr>
            <p:spPr bwMode="auto">
              <a:xfrm>
                <a:off x="3350648" y="4923352"/>
                <a:ext cx="540842" cy="4778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tIns="10800" rIns="18000" bIns="10800" anchor="ctr">
                <a:spAutoFit/>
              </a:bodyPr>
              <a:lstStyle/>
              <a:p>
                <a:pPr algn="ctr" eaLnBrk="0" fontAlgn="base" hangingPunct="0">
                  <a:spcBef>
                    <a:spcPct val="10000"/>
                  </a:spcBef>
                  <a:spcAft>
                    <a:spcPct val="0"/>
                  </a:spcAft>
                  <a:defRPr/>
                </a:pPr>
                <a:endParaRPr lang="pt-BR" sz="14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41" name="Text Box 48"/>
              <p:cNvSpPr txBox="1">
                <a:spLocks noChangeArrowheads="1"/>
              </p:cNvSpPr>
              <p:nvPr/>
            </p:nvSpPr>
            <p:spPr bwMode="auto">
              <a:xfrm>
                <a:off x="2632176" y="5965543"/>
                <a:ext cx="2754582" cy="1058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pt-BR" sz="1400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</a:rPr>
                  <a:t>Vazão Natural (MLT)</a:t>
                </a:r>
              </a:p>
              <a:p>
                <a:pPr algn="ctr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pt-BR" sz="1400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</a:rPr>
                  <a:t>80 m³/s </a:t>
                </a:r>
              </a:p>
            </p:txBody>
          </p:sp>
        </p:grpSp>
        <p:sp>
          <p:nvSpPr>
            <p:cNvPr id="444" name="Line 33"/>
            <p:cNvSpPr>
              <a:spLocks noChangeShapeType="1"/>
            </p:cNvSpPr>
            <p:nvPr/>
          </p:nvSpPr>
          <p:spPr bwMode="auto">
            <a:xfrm>
              <a:off x="2902597" y="4868837"/>
              <a:ext cx="12937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cxnSp>
        <p:nvCxnSpPr>
          <p:cNvPr id="12" name="Conector de seta reta 11"/>
          <p:cNvCxnSpPr/>
          <p:nvPr/>
        </p:nvCxnSpPr>
        <p:spPr>
          <a:xfrm flipV="1">
            <a:off x="2930525" y="4425950"/>
            <a:ext cx="762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ângulo 14"/>
          <p:cNvSpPr/>
          <p:nvPr/>
        </p:nvSpPr>
        <p:spPr>
          <a:xfrm>
            <a:off x="3406775" y="4159250"/>
            <a:ext cx="1062038" cy="5111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  <a:defRPr/>
            </a:pPr>
            <a:r>
              <a:rPr lang="pt-BR" sz="1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307</a:t>
            </a:r>
          </a:p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  <a:defRPr/>
            </a:pPr>
            <a:r>
              <a:rPr lang="pt-BR" sz="1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hm³</a:t>
            </a:r>
          </a:p>
        </p:txBody>
      </p:sp>
      <p:grpSp>
        <p:nvGrpSpPr>
          <p:cNvPr id="12311" name="Grupo 450"/>
          <p:cNvGrpSpPr>
            <a:grpSpLocks/>
          </p:cNvGrpSpPr>
          <p:nvPr/>
        </p:nvGrpSpPr>
        <p:grpSpPr bwMode="auto">
          <a:xfrm>
            <a:off x="4356100" y="4219575"/>
            <a:ext cx="1649413" cy="1136650"/>
            <a:chOff x="2632176" y="4727740"/>
            <a:chExt cx="2754582" cy="2296028"/>
          </a:xfrm>
        </p:grpSpPr>
        <p:sp>
          <p:nvSpPr>
            <p:cNvPr id="452" name="Freeform 84"/>
            <p:cNvSpPr>
              <a:spLocks/>
            </p:cNvSpPr>
            <p:nvPr/>
          </p:nvSpPr>
          <p:spPr bwMode="auto">
            <a:xfrm>
              <a:off x="2857528" y="4868837"/>
              <a:ext cx="1309685" cy="990885"/>
            </a:xfrm>
            <a:custGeom>
              <a:avLst/>
              <a:gdLst>
                <a:gd name="T0" fmla="*/ 0 w 1729"/>
                <a:gd name="T1" fmla="*/ 0 h 337"/>
                <a:gd name="T2" fmla="*/ 3503173 w 1729"/>
                <a:gd name="T3" fmla="*/ 0 h 337"/>
                <a:gd name="T4" fmla="*/ 3308552 w 1729"/>
                <a:gd name="T5" fmla="*/ 663188 h 337"/>
                <a:gd name="T6" fmla="*/ 2238138 w 1729"/>
                <a:gd name="T7" fmla="*/ 568447 h 337"/>
                <a:gd name="T8" fmla="*/ 875793 w 1729"/>
                <a:gd name="T9" fmla="*/ 284224 h 337"/>
                <a:gd name="T10" fmla="*/ 486552 w 1729"/>
                <a:gd name="T11" fmla="*/ 94741 h 337"/>
                <a:gd name="T12" fmla="*/ 194621 w 1729"/>
                <a:gd name="T13" fmla="*/ 94741 h 337"/>
                <a:gd name="T14" fmla="*/ 0 w 1729"/>
                <a:gd name="T15" fmla="*/ 0 h 3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29"/>
                <a:gd name="T25" fmla="*/ 0 h 337"/>
                <a:gd name="T26" fmla="*/ 1729 w 1729"/>
                <a:gd name="T27" fmla="*/ 337 h 33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29" h="337">
                  <a:moveTo>
                    <a:pt x="0" y="0"/>
                  </a:moveTo>
                  <a:lnTo>
                    <a:pt x="1728" y="0"/>
                  </a:lnTo>
                  <a:lnTo>
                    <a:pt x="1632" y="336"/>
                  </a:lnTo>
                  <a:lnTo>
                    <a:pt x="1104" y="288"/>
                  </a:lnTo>
                  <a:lnTo>
                    <a:pt x="432" y="144"/>
                  </a:lnTo>
                  <a:lnTo>
                    <a:pt x="240" y="48"/>
                  </a:lnTo>
                  <a:lnTo>
                    <a:pt x="96" y="48"/>
                  </a:lnTo>
                  <a:lnTo>
                    <a:pt x="0" y="0"/>
                  </a:lnTo>
                </a:path>
              </a:pathLst>
            </a:custGeom>
            <a:solidFill>
              <a:srgbClr val="66FFFF"/>
            </a:solidFill>
            <a:ln w="9525" cap="rnd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grpSp>
          <p:nvGrpSpPr>
            <p:cNvPr id="12342" name="Grupo 452"/>
            <p:cNvGrpSpPr>
              <a:grpSpLocks/>
            </p:cNvGrpSpPr>
            <p:nvPr/>
          </p:nvGrpSpPr>
          <p:grpSpPr bwMode="auto">
            <a:xfrm>
              <a:off x="2632176" y="4727740"/>
              <a:ext cx="2754582" cy="2296028"/>
              <a:chOff x="2632176" y="4727740"/>
              <a:chExt cx="2754582" cy="2296028"/>
            </a:xfrm>
          </p:grpSpPr>
          <p:sp>
            <p:nvSpPr>
              <p:cNvPr id="455" name="Freeform 87"/>
              <p:cNvSpPr>
                <a:spLocks/>
              </p:cNvSpPr>
              <p:nvPr/>
            </p:nvSpPr>
            <p:spPr bwMode="auto">
              <a:xfrm>
                <a:off x="2799201" y="4814323"/>
                <a:ext cx="1773642" cy="1074258"/>
              </a:xfrm>
              <a:custGeom>
                <a:avLst/>
                <a:gdLst>
                  <a:gd name="T0" fmla="*/ 0 w 3278"/>
                  <a:gd name="T1" fmla="*/ 45414 h 685"/>
                  <a:gd name="T2" fmla="*/ 137786 w 3278"/>
                  <a:gd name="T3" fmla="*/ 0 h 685"/>
                  <a:gd name="T4" fmla="*/ 251257 w 3278"/>
                  <a:gd name="T5" fmla="*/ 31592 h 685"/>
                  <a:gd name="T6" fmla="*/ 305966 w 3278"/>
                  <a:gd name="T7" fmla="*/ 63185 h 685"/>
                  <a:gd name="T8" fmla="*/ 547092 w 3278"/>
                  <a:gd name="T9" fmla="*/ 217198 h 685"/>
                  <a:gd name="T10" fmla="*/ 642326 w 3278"/>
                  <a:gd name="T11" fmla="*/ 246816 h 685"/>
                  <a:gd name="T12" fmla="*/ 1140788 w 3278"/>
                  <a:gd name="T13" fmla="*/ 446243 h 685"/>
                  <a:gd name="T14" fmla="*/ 1777035 w 3278"/>
                  <a:gd name="T15" fmla="*/ 687135 h 685"/>
                  <a:gd name="T16" fmla="*/ 2068817 w 3278"/>
                  <a:gd name="T17" fmla="*/ 687135 h 685"/>
                  <a:gd name="T18" fmla="*/ 2457861 w 3278"/>
                  <a:gd name="T19" fmla="*/ 876689 h 685"/>
                  <a:gd name="T20" fmla="*/ 3314971 w 3278"/>
                  <a:gd name="T21" fmla="*/ 1046499 h 685"/>
                  <a:gd name="T22" fmla="*/ 3519624 w 3278"/>
                  <a:gd name="T23" fmla="*/ 1095862 h 685"/>
                  <a:gd name="T24" fmla="*/ 3811406 w 3278"/>
                  <a:gd name="T25" fmla="*/ 1155098 h 685"/>
                  <a:gd name="T26" fmla="*/ 4694859 w 3278"/>
                  <a:gd name="T27" fmla="*/ 1255798 h 685"/>
                  <a:gd name="T28" fmla="*/ 4889380 w 3278"/>
                  <a:gd name="T29" fmla="*/ 1255798 h 685"/>
                  <a:gd name="T30" fmla="*/ 4966379 w 3278"/>
                  <a:gd name="T31" fmla="*/ 1206435 h 685"/>
                  <a:gd name="T32" fmla="*/ 5075797 w 3278"/>
                  <a:gd name="T33" fmla="*/ 1202486 h 685"/>
                  <a:gd name="T34" fmla="*/ 5959249 w 3278"/>
                  <a:gd name="T35" fmla="*/ 1255798 h 685"/>
                  <a:gd name="T36" fmla="*/ 6427316 w 3278"/>
                  <a:gd name="T37" fmla="*/ 1299238 h 685"/>
                  <a:gd name="T38" fmla="*/ 6640074 w 3278"/>
                  <a:gd name="T39" fmla="*/ 1350575 h 68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278"/>
                  <a:gd name="T61" fmla="*/ 0 h 685"/>
                  <a:gd name="T62" fmla="*/ 3278 w 3278"/>
                  <a:gd name="T63" fmla="*/ 685 h 685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278" h="685">
                    <a:moveTo>
                      <a:pt x="0" y="23"/>
                    </a:moveTo>
                    <a:lnTo>
                      <a:pt x="68" y="0"/>
                    </a:lnTo>
                    <a:lnTo>
                      <a:pt x="124" y="16"/>
                    </a:lnTo>
                    <a:lnTo>
                      <a:pt x="151" y="32"/>
                    </a:lnTo>
                    <a:lnTo>
                      <a:pt x="270" y="110"/>
                    </a:lnTo>
                    <a:lnTo>
                      <a:pt x="317" y="125"/>
                    </a:lnTo>
                    <a:lnTo>
                      <a:pt x="563" y="226"/>
                    </a:lnTo>
                    <a:lnTo>
                      <a:pt x="877" y="348"/>
                    </a:lnTo>
                    <a:lnTo>
                      <a:pt x="1021" y="348"/>
                    </a:lnTo>
                    <a:lnTo>
                      <a:pt x="1213" y="444"/>
                    </a:lnTo>
                    <a:lnTo>
                      <a:pt x="1636" y="530"/>
                    </a:lnTo>
                    <a:lnTo>
                      <a:pt x="1737" y="555"/>
                    </a:lnTo>
                    <a:lnTo>
                      <a:pt x="1881" y="585"/>
                    </a:lnTo>
                    <a:lnTo>
                      <a:pt x="2317" y="636"/>
                    </a:lnTo>
                    <a:lnTo>
                      <a:pt x="2413" y="636"/>
                    </a:lnTo>
                    <a:lnTo>
                      <a:pt x="2451" y="611"/>
                    </a:lnTo>
                    <a:lnTo>
                      <a:pt x="2505" y="609"/>
                    </a:lnTo>
                    <a:lnTo>
                      <a:pt x="2941" y="636"/>
                    </a:lnTo>
                    <a:lnTo>
                      <a:pt x="3172" y="658"/>
                    </a:lnTo>
                    <a:lnTo>
                      <a:pt x="3277" y="684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56" name="AutoShape 95"/>
              <p:cNvSpPr>
                <a:spLocks noChangeArrowheads="1"/>
              </p:cNvSpPr>
              <p:nvPr/>
            </p:nvSpPr>
            <p:spPr bwMode="auto">
              <a:xfrm rot="60000" flipH="1" flipV="1">
                <a:off x="4106235" y="4727740"/>
                <a:ext cx="307537" cy="1112741"/>
              </a:xfrm>
              <a:custGeom>
                <a:avLst/>
                <a:gdLst>
                  <a:gd name="T0" fmla="*/ 53104433 w 21600"/>
                  <a:gd name="T1" fmla="*/ 45587760 h 21600"/>
                  <a:gd name="T2" fmla="*/ 30663388 w 21600"/>
                  <a:gd name="T3" fmla="*/ 91175519 h 21600"/>
                  <a:gd name="T4" fmla="*/ 8222333 w 21600"/>
                  <a:gd name="T5" fmla="*/ 45587760 h 21600"/>
                  <a:gd name="T6" fmla="*/ 30663388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96 w 21600"/>
                  <a:gd name="T13" fmla="*/ 4696 h 21600"/>
                  <a:gd name="T14" fmla="*/ 16904 w 21600"/>
                  <a:gd name="T15" fmla="*/ 1690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91" y="21600"/>
                    </a:lnTo>
                    <a:lnTo>
                      <a:pt x="15809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57" name="Line 34"/>
              <p:cNvSpPr>
                <a:spLocks noChangeShapeType="1"/>
              </p:cNvSpPr>
              <p:nvPr/>
            </p:nvSpPr>
            <p:spPr bwMode="auto">
              <a:xfrm>
                <a:off x="3350648" y="5539047"/>
                <a:ext cx="64953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58" name="AutoShape 36"/>
              <p:cNvSpPr>
                <a:spLocks noChangeArrowheads="1"/>
              </p:cNvSpPr>
              <p:nvPr/>
            </p:nvSpPr>
            <p:spPr bwMode="auto">
              <a:xfrm>
                <a:off x="3064320" y="4856010"/>
                <a:ext cx="1126753" cy="667003"/>
              </a:xfrm>
              <a:prstGeom prst="upDownArrow">
                <a:avLst>
                  <a:gd name="adj1" fmla="val 50000"/>
                  <a:gd name="adj2" fmla="val 20000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59" name="Text Box 37"/>
              <p:cNvSpPr txBox="1">
                <a:spLocks noChangeArrowheads="1"/>
              </p:cNvSpPr>
              <p:nvPr/>
            </p:nvSpPr>
            <p:spPr bwMode="auto">
              <a:xfrm>
                <a:off x="3350648" y="4923352"/>
                <a:ext cx="540842" cy="4778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tIns="10800" rIns="18000" bIns="10800" anchor="ctr">
                <a:spAutoFit/>
              </a:bodyPr>
              <a:lstStyle/>
              <a:p>
                <a:pPr algn="ctr" eaLnBrk="0" fontAlgn="base" hangingPunct="0">
                  <a:spcBef>
                    <a:spcPct val="10000"/>
                  </a:spcBef>
                  <a:spcAft>
                    <a:spcPct val="0"/>
                  </a:spcAft>
                  <a:defRPr/>
                </a:pPr>
                <a:endParaRPr lang="pt-BR" sz="14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60" name="Text Box 48"/>
              <p:cNvSpPr txBox="1">
                <a:spLocks noChangeArrowheads="1"/>
              </p:cNvSpPr>
              <p:nvPr/>
            </p:nvSpPr>
            <p:spPr bwMode="auto">
              <a:xfrm>
                <a:off x="2632176" y="5965543"/>
                <a:ext cx="2754582" cy="1058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pt-BR" sz="1400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</a:rPr>
                  <a:t>Vazão Natural (MLT)</a:t>
                </a:r>
              </a:p>
              <a:p>
                <a:pPr algn="ctr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pt-BR" sz="1400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</a:rPr>
                  <a:t>228 m³/s </a:t>
                </a:r>
              </a:p>
            </p:txBody>
          </p:sp>
        </p:grpSp>
        <p:sp>
          <p:nvSpPr>
            <p:cNvPr id="454" name="Line 33"/>
            <p:cNvSpPr>
              <a:spLocks noChangeShapeType="1"/>
            </p:cNvSpPr>
            <p:nvPr/>
          </p:nvSpPr>
          <p:spPr bwMode="auto">
            <a:xfrm>
              <a:off x="2902597" y="4868837"/>
              <a:ext cx="12937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cxnSp>
        <p:nvCxnSpPr>
          <p:cNvPr id="461" name="Conector de seta reta 460"/>
          <p:cNvCxnSpPr/>
          <p:nvPr/>
        </p:nvCxnSpPr>
        <p:spPr>
          <a:xfrm flipV="1">
            <a:off x="4946650" y="4435475"/>
            <a:ext cx="762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2" name="Retângulo 461"/>
          <p:cNvSpPr/>
          <p:nvPr/>
        </p:nvSpPr>
        <p:spPr>
          <a:xfrm>
            <a:off x="5422900" y="4168775"/>
            <a:ext cx="1062038" cy="5127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  <a:defRPr/>
            </a:pPr>
            <a:r>
              <a:rPr lang="pt-BR" sz="1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602</a:t>
            </a:r>
          </a:p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  <a:defRPr/>
            </a:pPr>
            <a:r>
              <a:rPr lang="pt-BR" sz="1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hm³</a:t>
            </a:r>
          </a:p>
        </p:txBody>
      </p:sp>
      <p:grpSp>
        <p:nvGrpSpPr>
          <p:cNvPr id="12314" name="Grupo 462"/>
          <p:cNvGrpSpPr>
            <a:grpSpLocks/>
          </p:cNvGrpSpPr>
          <p:nvPr/>
        </p:nvGrpSpPr>
        <p:grpSpPr bwMode="auto">
          <a:xfrm>
            <a:off x="3479800" y="1330325"/>
            <a:ext cx="2236788" cy="1136650"/>
            <a:chOff x="2800399" y="4727740"/>
            <a:chExt cx="3736391" cy="2296028"/>
          </a:xfrm>
        </p:grpSpPr>
        <p:sp>
          <p:nvSpPr>
            <p:cNvPr id="464" name="Freeform 84"/>
            <p:cNvSpPr>
              <a:spLocks/>
            </p:cNvSpPr>
            <p:nvPr/>
          </p:nvSpPr>
          <p:spPr bwMode="auto">
            <a:xfrm>
              <a:off x="2858739" y="4868837"/>
              <a:ext cx="1309991" cy="990885"/>
            </a:xfrm>
            <a:custGeom>
              <a:avLst/>
              <a:gdLst>
                <a:gd name="T0" fmla="*/ 0 w 1729"/>
                <a:gd name="T1" fmla="*/ 0 h 337"/>
                <a:gd name="T2" fmla="*/ 3503173 w 1729"/>
                <a:gd name="T3" fmla="*/ 0 h 337"/>
                <a:gd name="T4" fmla="*/ 3308552 w 1729"/>
                <a:gd name="T5" fmla="*/ 663188 h 337"/>
                <a:gd name="T6" fmla="*/ 2238138 w 1729"/>
                <a:gd name="T7" fmla="*/ 568447 h 337"/>
                <a:gd name="T8" fmla="*/ 875793 w 1729"/>
                <a:gd name="T9" fmla="*/ 284224 h 337"/>
                <a:gd name="T10" fmla="*/ 486552 w 1729"/>
                <a:gd name="T11" fmla="*/ 94741 h 337"/>
                <a:gd name="T12" fmla="*/ 194621 w 1729"/>
                <a:gd name="T13" fmla="*/ 94741 h 337"/>
                <a:gd name="T14" fmla="*/ 0 w 1729"/>
                <a:gd name="T15" fmla="*/ 0 h 3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29"/>
                <a:gd name="T25" fmla="*/ 0 h 337"/>
                <a:gd name="T26" fmla="*/ 1729 w 1729"/>
                <a:gd name="T27" fmla="*/ 337 h 33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29" h="337">
                  <a:moveTo>
                    <a:pt x="0" y="0"/>
                  </a:moveTo>
                  <a:lnTo>
                    <a:pt x="1728" y="0"/>
                  </a:lnTo>
                  <a:lnTo>
                    <a:pt x="1632" y="336"/>
                  </a:lnTo>
                  <a:lnTo>
                    <a:pt x="1104" y="288"/>
                  </a:lnTo>
                  <a:lnTo>
                    <a:pt x="432" y="144"/>
                  </a:lnTo>
                  <a:lnTo>
                    <a:pt x="240" y="48"/>
                  </a:lnTo>
                  <a:lnTo>
                    <a:pt x="96" y="48"/>
                  </a:lnTo>
                  <a:lnTo>
                    <a:pt x="0" y="0"/>
                  </a:lnTo>
                </a:path>
              </a:pathLst>
            </a:custGeom>
            <a:solidFill>
              <a:srgbClr val="66FFFF"/>
            </a:solidFill>
            <a:ln w="9525" cap="rnd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grpSp>
          <p:nvGrpSpPr>
            <p:cNvPr id="12333" name="Grupo 464"/>
            <p:cNvGrpSpPr>
              <a:grpSpLocks/>
            </p:cNvGrpSpPr>
            <p:nvPr/>
          </p:nvGrpSpPr>
          <p:grpSpPr bwMode="auto">
            <a:xfrm>
              <a:off x="2800399" y="4727740"/>
              <a:ext cx="3736391" cy="2296028"/>
              <a:chOff x="2800399" y="4727740"/>
              <a:chExt cx="3736391" cy="2296028"/>
            </a:xfrm>
          </p:grpSpPr>
          <p:sp>
            <p:nvSpPr>
              <p:cNvPr id="467" name="Freeform 87"/>
              <p:cNvSpPr>
                <a:spLocks/>
              </p:cNvSpPr>
              <p:nvPr/>
            </p:nvSpPr>
            <p:spPr bwMode="auto">
              <a:xfrm>
                <a:off x="2800399" y="4814323"/>
                <a:ext cx="1771404" cy="1074258"/>
              </a:xfrm>
              <a:custGeom>
                <a:avLst/>
                <a:gdLst>
                  <a:gd name="T0" fmla="*/ 0 w 3278"/>
                  <a:gd name="T1" fmla="*/ 45414 h 685"/>
                  <a:gd name="T2" fmla="*/ 137786 w 3278"/>
                  <a:gd name="T3" fmla="*/ 0 h 685"/>
                  <a:gd name="T4" fmla="*/ 251257 w 3278"/>
                  <a:gd name="T5" fmla="*/ 31592 h 685"/>
                  <a:gd name="T6" fmla="*/ 305966 w 3278"/>
                  <a:gd name="T7" fmla="*/ 63185 h 685"/>
                  <a:gd name="T8" fmla="*/ 547092 w 3278"/>
                  <a:gd name="T9" fmla="*/ 217198 h 685"/>
                  <a:gd name="T10" fmla="*/ 642326 w 3278"/>
                  <a:gd name="T11" fmla="*/ 246816 h 685"/>
                  <a:gd name="T12" fmla="*/ 1140788 w 3278"/>
                  <a:gd name="T13" fmla="*/ 446243 h 685"/>
                  <a:gd name="T14" fmla="*/ 1777035 w 3278"/>
                  <a:gd name="T15" fmla="*/ 687135 h 685"/>
                  <a:gd name="T16" fmla="*/ 2068817 w 3278"/>
                  <a:gd name="T17" fmla="*/ 687135 h 685"/>
                  <a:gd name="T18" fmla="*/ 2457861 w 3278"/>
                  <a:gd name="T19" fmla="*/ 876689 h 685"/>
                  <a:gd name="T20" fmla="*/ 3314971 w 3278"/>
                  <a:gd name="T21" fmla="*/ 1046499 h 685"/>
                  <a:gd name="T22" fmla="*/ 3519624 w 3278"/>
                  <a:gd name="T23" fmla="*/ 1095862 h 685"/>
                  <a:gd name="T24" fmla="*/ 3811406 w 3278"/>
                  <a:gd name="T25" fmla="*/ 1155098 h 685"/>
                  <a:gd name="T26" fmla="*/ 4694859 w 3278"/>
                  <a:gd name="T27" fmla="*/ 1255798 h 685"/>
                  <a:gd name="T28" fmla="*/ 4889380 w 3278"/>
                  <a:gd name="T29" fmla="*/ 1255798 h 685"/>
                  <a:gd name="T30" fmla="*/ 4966379 w 3278"/>
                  <a:gd name="T31" fmla="*/ 1206435 h 685"/>
                  <a:gd name="T32" fmla="*/ 5075797 w 3278"/>
                  <a:gd name="T33" fmla="*/ 1202486 h 685"/>
                  <a:gd name="T34" fmla="*/ 5959249 w 3278"/>
                  <a:gd name="T35" fmla="*/ 1255798 h 685"/>
                  <a:gd name="T36" fmla="*/ 6427316 w 3278"/>
                  <a:gd name="T37" fmla="*/ 1299238 h 685"/>
                  <a:gd name="T38" fmla="*/ 6640074 w 3278"/>
                  <a:gd name="T39" fmla="*/ 1350575 h 68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278"/>
                  <a:gd name="T61" fmla="*/ 0 h 685"/>
                  <a:gd name="T62" fmla="*/ 3278 w 3278"/>
                  <a:gd name="T63" fmla="*/ 685 h 685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278" h="685">
                    <a:moveTo>
                      <a:pt x="0" y="23"/>
                    </a:moveTo>
                    <a:lnTo>
                      <a:pt x="68" y="0"/>
                    </a:lnTo>
                    <a:lnTo>
                      <a:pt x="124" y="16"/>
                    </a:lnTo>
                    <a:lnTo>
                      <a:pt x="151" y="32"/>
                    </a:lnTo>
                    <a:lnTo>
                      <a:pt x="270" y="110"/>
                    </a:lnTo>
                    <a:lnTo>
                      <a:pt x="317" y="125"/>
                    </a:lnTo>
                    <a:lnTo>
                      <a:pt x="563" y="226"/>
                    </a:lnTo>
                    <a:lnTo>
                      <a:pt x="877" y="348"/>
                    </a:lnTo>
                    <a:lnTo>
                      <a:pt x="1021" y="348"/>
                    </a:lnTo>
                    <a:lnTo>
                      <a:pt x="1213" y="444"/>
                    </a:lnTo>
                    <a:lnTo>
                      <a:pt x="1636" y="530"/>
                    </a:lnTo>
                    <a:lnTo>
                      <a:pt x="1737" y="555"/>
                    </a:lnTo>
                    <a:lnTo>
                      <a:pt x="1881" y="585"/>
                    </a:lnTo>
                    <a:lnTo>
                      <a:pt x="2317" y="636"/>
                    </a:lnTo>
                    <a:lnTo>
                      <a:pt x="2413" y="636"/>
                    </a:lnTo>
                    <a:lnTo>
                      <a:pt x="2451" y="611"/>
                    </a:lnTo>
                    <a:lnTo>
                      <a:pt x="2505" y="609"/>
                    </a:lnTo>
                    <a:lnTo>
                      <a:pt x="2941" y="636"/>
                    </a:lnTo>
                    <a:lnTo>
                      <a:pt x="3172" y="658"/>
                    </a:lnTo>
                    <a:lnTo>
                      <a:pt x="3277" y="684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68" name="AutoShape 95"/>
              <p:cNvSpPr>
                <a:spLocks noChangeArrowheads="1"/>
              </p:cNvSpPr>
              <p:nvPr/>
            </p:nvSpPr>
            <p:spPr bwMode="auto">
              <a:xfrm rot="60000" flipH="1" flipV="1">
                <a:off x="4105086" y="4727740"/>
                <a:ext cx="307609" cy="1112741"/>
              </a:xfrm>
              <a:custGeom>
                <a:avLst/>
                <a:gdLst>
                  <a:gd name="T0" fmla="*/ 53104433 w 21600"/>
                  <a:gd name="T1" fmla="*/ 45587760 h 21600"/>
                  <a:gd name="T2" fmla="*/ 30663388 w 21600"/>
                  <a:gd name="T3" fmla="*/ 91175519 h 21600"/>
                  <a:gd name="T4" fmla="*/ 8222333 w 21600"/>
                  <a:gd name="T5" fmla="*/ 45587760 h 21600"/>
                  <a:gd name="T6" fmla="*/ 30663388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96 w 21600"/>
                  <a:gd name="T13" fmla="*/ 4696 h 21600"/>
                  <a:gd name="T14" fmla="*/ 16904 w 21600"/>
                  <a:gd name="T15" fmla="*/ 1690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91" y="21600"/>
                    </a:lnTo>
                    <a:lnTo>
                      <a:pt x="15809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69" name="Line 34"/>
              <p:cNvSpPr>
                <a:spLocks noChangeShapeType="1"/>
              </p:cNvSpPr>
              <p:nvPr/>
            </p:nvSpPr>
            <p:spPr bwMode="auto">
              <a:xfrm>
                <a:off x="3351974" y="5539047"/>
                <a:ext cx="6470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70" name="AutoShape 36"/>
              <p:cNvSpPr>
                <a:spLocks noChangeArrowheads="1"/>
              </p:cNvSpPr>
              <p:nvPr/>
            </p:nvSpPr>
            <p:spPr bwMode="auto">
              <a:xfrm>
                <a:off x="3065579" y="4856010"/>
                <a:ext cx="1124364" cy="667003"/>
              </a:xfrm>
              <a:prstGeom prst="upDownArrow">
                <a:avLst>
                  <a:gd name="adj1" fmla="val 50000"/>
                  <a:gd name="adj2" fmla="val 20000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71" name="Text Box 37"/>
              <p:cNvSpPr txBox="1">
                <a:spLocks noChangeArrowheads="1"/>
              </p:cNvSpPr>
              <p:nvPr/>
            </p:nvSpPr>
            <p:spPr bwMode="auto">
              <a:xfrm>
                <a:off x="3349323" y="4923352"/>
                <a:ext cx="540968" cy="4778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tIns="10800" rIns="18000" bIns="10800" anchor="ctr">
                <a:spAutoFit/>
              </a:bodyPr>
              <a:lstStyle/>
              <a:p>
                <a:pPr algn="ctr" eaLnBrk="0" fontAlgn="base" hangingPunct="0">
                  <a:spcBef>
                    <a:spcPct val="10000"/>
                  </a:spcBef>
                  <a:spcAft>
                    <a:spcPct val="0"/>
                  </a:spcAft>
                  <a:defRPr/>
                </a:pPr>
                <a:endParaRPr lang="pt-BR" sz="14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72" name="Text Box 48"/>
              <p:cNvSpPr txBox="1">
                <a:spLocks noChangeArrowheads="1"/>
              </p:cNvSpPr>
              <p:nvPr/>
            </p:nvSpPr>
            <p:spPr bwMode="auto">
              <a:xfrm>
                <a:off x="3781566" y="5965543"/>
                <a:ext cx="2755224" cy="1058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pt-BR" sz="1400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</a:rPr>
                  <a:t>Vazão Natural (MLT)</a:t>
                </a:r>
              </a:p>
              <a:p>
                <a:pPr algn="ctr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pt-BR" sz="1400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</a:rPr>
                  <a:t>28 m³/s </a:t>
                </a:r>
              </a:p>
            </p:txBody>
          </p:sp>
        </p:grpSp>
        <p:sp>
          <p:nvSpPr>
            <p:cNvPr id="466" name="Line 33"/>
            <p:cNvSpPr>
              <a:spLocks noChangeShapeType="1"/>
            </p:cNvSpPr>
            <p:nvPr/>
          </p:nvSpPr>
          <p:spPr bwMode="auto">
            <a:xfrm>
              <a:off x="2901168" y="4868837"/>
              <a:ext cx="12967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cxnSp>
        <p:nvCxnSpPr>
          <p:cNvPr id="473" name="Conector de seta reta 472"/>
          <p:cNvCxnSpPr/>
          <p:nvPr/>
        </p:nvCxnSpPr>
        <p:spPr>
          <a:xfrm flipV="1">
            <a:off x="3970338" y="1544638"/>
            <a:ext cx="762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4" name="Retângulo 473"/>
          <p:cNvSpPr/>
          <p:nvPr/>
        </p:nvSpPr>
        <p:spPr>
          <a:xfrm>
            <a:off x="4446588" y="1277938"/>
            <a:ext cx="1062037" cy="5127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  <a:defRPr/>
            </a:pPr>
            <a:r>
              <a:rPr lang="pt-BR" sz="1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792</a:t>
            </a:r>
          </a:p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  <a:defRPr/>
            </a:pPr>
            <a:r>
              <a:rPr lang="pt-BR" sz="1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hm³</a:t>
            </a:r>
          </a:p>
        </p:txBody>
      </p:sp>
      <p:sp>
        <p:nvSpPr>
          <p:cNvPr id="2" name="Seta para a direita 1"/>
          <p:cNvSpPr/>
          <p:nvPr/>
        </p:nvSpPr>
        <p:spPr>
          <a:xfrm>
            <a:off x="2200275" y="3521075"/>
            <a:ext cx="211138" cy="27781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68" name="Retângulo 67"/>
          <p:cNvSpPr/>
          <p:nvPr/>
        </p:nvSpPr>
        <p:spPr>
          <a:xfrm>
            <a:off x="1781175" y="3281363"/>
            <a:ext cx="1062038" cy="292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  <a:defRPr/>
            </a:pPr>
            <a:r>
              <a:rPr lang="pt-BR" sz="1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30 m³/s</a:t>
            </a:r>
          </a:p>
        </p:txBody>
      </p:sp>
      <p:sp>
        <p:nvSpPr>
          <p:cNvPr id="71" name="Seta para a direita 70"/>
          <p:cNvSpPr/>
          <p:nvPr/>
        </p:nvSpPr>
        <p:spPr>
          <a:xfrm>
            <a:off x="3352800" y="3511550"/>
            <a:ext cx="211138" cy="27781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72" name="Retângulo 71"/>
          <p:cNvSpPr/>
          <p:nvPr/>
        </p:nvSpPr>
        <p:spPr>
          <a:xfrm>
            <a:off x="2933700" y="3270250"/>
            <a:ext cx="1062038" cy="2936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  <a:defRPr/>
            </a:pPr>
            <a:r>
              <a:rPr lang="pt-BR" sz="1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40 m³/s</a:t>
            </a:r>
          </a:p>
        </p:txBody>
      </p:sp>
      <p:sp>
        <p:nvSpPr>
          <p:cNvPr id="73" name="Seta para a direita 72"/>
          <p:cNvSpPr/>
          <p:nvPr/>
        </p:nvSpPr>
        <p:spPr>
          <a:xfrm>
            <a:off x="5295900" y="3525838"/>
            <a:ext cx="212725" cy="27781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74" name="Retângulo 73"/>
          <p:cNvSpPr/>
          <p:nvPr/>
        </p:nvSpPr>
        <p:spPr>
          <a:xfrm>
            <a:off x="4878388" y="3284538"/>
            <a:ext cx="1062037" cy="292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  <a:defRPr/>
            </a:pPr>
            <a:r>
              <a:rPr lang="pt-BR" sz="1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80 m³/s</a:t>
            </a:r>
          </a:p>
        </p:txBody>
      </p:sp>
      <p:sp>
        <p:nvSpPr>
          <p:cNvPr id="75" name="Seta para a direita 74"/>
          <p:cNvSpPr/>
          <p:nvPr/>
        </p:nvSpPr>
        <p:spPr>
          <a:xfrm rot="5400000">
            <a:off x="3550444" y="2302669"/>
            <a:ext cx="211137" cy="2762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76" name="Retângulo 75"/>
          <p:cNvSpPr/>
          <p:nvPr/>
        </p:nvSpPr>
        <p:spPr>
          <a:xfrm>
            <a:off x="3132138" y="2060575"/>
            <a:ext cx="1062037" cy="292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  <a:defRPr/>
            </a:pPr>
            <a:r>
              <a:rPr lang="pt-BR" sz="1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10 m³/s</a:t>
            </a:r>
          </a:p>
        </p:txBody>
      </p:sp>
      <p:sp>
        <p:nvSpPr>
          <p:cNvPr id="80" name="Seta para a direita 79"/>
          <p:cNvSpPr/>
          <p:nvPr/>
        </p:nvSpPr>
        <p:spPr>
          <a:xfrm>
            <a:off x="6070600" y="3525838"/>
            <a:ext cx="211138" cy="27781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81" name="Retângulo 80"/>
          <p:cNvSpPr/>
          <p:nvPr/>
        </p:nvSpPr>
        <p:spPr>
          <a:xfrm>
            <a:off x="5651500" y="3284538"/>
            <a:ext cx="1062038" cy="292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  <a:defRPr/>
            </a:pPr>
            <a:r>
              <a:rPr lang="pt-BR" sz="1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190 m³/s</a:t>
            </a:r>
          </a:p>
        </p:txBody>
      </p:sp>
      <p:sp>
        <p:nvSpPr>
          <p:cNvPr id="82" name="Seta para a direita 81"/>
          <p:cNvSpPr/>
          <p:nvPr/>
        </p:nvSpPr>
        <p:spPr>
          <a:xfrm>
            <a:off x="6934200" y="3525838"/>
            <a:ext cx="212725" cy="27781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83" name="Retângulo 82"/>
          <p:cNvSpPr/>
          <p:nvPr/>
        </p:nvSpPr>
        <p:spPr>
          <a:xfrm>
            <a:off x="6516688" y="3284538"/>
            <a:ext cx="1062037" cy="292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  <a:defRPr/>
            </a:pPr>
            <a:r>
              <a:rPr lang="pt-BR" sz="1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71 m³/s</a:t>
            </a:r>
          </a:p>
        </p:txBody>
      </p:sp>
      <p:sp>
        <p:nvSpPr>
          <p:cNvPr id="84" name="Seta para a direita 83"/>
          <p:cNvSpPr/>
          <p:nvPr/>
        </p:nvSpPr>
        <p:spPr>
          <a:xfrm rot="5400000">
            <a:off x="6549232" y="4144169"/>
            <a:ext cx="211137" cy="2762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85" name="Retângulo 84"/>
          <p:cNvSpPr/>
          <p:nvPr/>
        </p:nvSpPr>
        <p:spPr>
          <a:xfrm>
            <a:off x="6629400" y="4135438"/>
            <a:ext cx="1062038" cy="292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  <a:defRPr/>
            </a:pPr>
            <a:r>
              <a:rPr lang="pt-BR" sz="1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119 m³/s</a:t>
            </a:r>
          </a:p>
        </p:txBody>
      </p:sp>
      <p:sp>
        <p:nvSpPr>
          <p:cNvPr id="12331" name="Retângulo 1"/>
          <p:cNvSpPr>
            <a:spLocks noChangeArrowheads="1"/>
          </p:cNvSpPr>
          <p:nvPr/>
        </p:nvSpPr>
        <p:spPr bwMode="auto">
          <a:xfrm>
            <a:off x="381000" y="6019800"/>
            <a:ext cx="82280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400" b="1">
                <a:solidFill>
                  <a:prstClr val="black"/>
                </a:solidFill>
                <a:cs typeface="Arial" pitchFamily="34" charset="0"/>
              </a:rPr>
              <a:t>Referência: </a:t>
            </a:r>
            <a:r>
              <a:rPr lang="pt-BR" altLang="pt-BR" sz="1400">
                <a:solidFill>
                  <a:prstClr val="black"/>
                </a:solidFill>
                <a:cs typeface="Arial" pitchFamily="34" charset="0"/>
              </a:rPr>
              <a:t>Restrições de vazões mínimas estabelecidas na Resolução ANA nº 211, de maio/2013.</a:t>
            </a:r>
          </a:p>
        </p:txBody>
      </p:sp>
    </p:spTree>
    <p:extLst>
      <p:ext uri="{BB962C8B-B14F-4D97-AF65-F5344CB8AC3E}">
        <p14:creationId xmlns:p14="http://schemas.microsoft.com/office/powerpoint/2010/main" val="20309767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323" name="Picture 3" descr="Mvc-133s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0538"/>
            <a:ext cx="9144000" cy="6367462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2324" name="Text Box 4"/>
          <p:cNvSpPr txBox="1">
            <a:spLocks noChangeArrowheads="1"/>
          </p:cNvSpPr>
          <p:nvPr/>
        </p:nvSpPr>
        <p:spPr bwMode="auto">
          <a:xfrm>
            <a:off x="4876800" y="4943475"/>
            <a:ext cx="3581400" cy="4572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pt-BR" altLang="pt-BR" sz="2400">
                <a:solidFill>
                  <a:srgbClr val="000000"/>
                </a:solidFill>
                <a:latin typeface="Comic Sans MS" pitchFamily="66" charset="0"/>
              </a:rPr>
              <a:t>Elevatória de S. Cecília</a:t>
            </a:r>
          </a:p>
        </p:txBody>
      </p:sp>
      <p:sp>
        <p:nvSpPr>
          <p:cNvPr id="312325" name="Line 5"/>
          <p:cNvSpPr>
            <a:spLocks noChangeShapeType="1"/>
          </p:cNvSpPr>
          <p:nvPr/>
        </p:nvSpPr>
        <p:spPr bwMode="auto">
          <a:xfrm flipH="1">
            <a:off x="5781675" y="1614488"/>
            <a:ext cx="1814513" cy="1017587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12326" name="Rectangle 6"/>
          <p:cNvSpPr>
            <a:spLocks noChangeArrowheads="1"/>
          </p:cNvSpPr>
          <p:nvPr/>
        </p:nvSpPr>
        <p:spPr bwMode="auto">
          <a:xfrm>
            <a:off x="5403850" y="1685925"/>
            <a:ext cx="1306513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6473" tIns="28237" rIns="56473" bIns="28237">
            <a:spAutoFit/>
          </a:bodyPr>
          <a:lstStyle>
            <a:lvl1pPr defTabSz="565150">
              <a:defRPr>
                <a:solidFill>
                  <a:schemeClr val="tx1"/>
                </a:solidFill>
                <a:latin typeface="Arial" charset="0"/>
              </a:defRPr>
            </a:lvl1pPr>
            <a:lvl2pPr marL="282575" defTabSz="565150">
              <a:defRPr>
                <a:solidFill>
                  <a:schemeClr val="tx1"/>
                </a:solidFill>
                <a:latin typeface="Arial" charset="0"/>
              </a:defRPr>
            </a:lvl2pPr>
            <a:lvl3pPr marL="565150" defTabSz="565150">
              <a:defRPr>
                <a:solidFill>
                  <a:schemeClr val="tx1"/>
                </a:solidFill>
                <a:latin typeface="Arial" charset="0"/>
              </a:defRPr>
            </a:lvl3pPr>
            <a:lvl4pPr marL="847725" defTabSz="565150">
              <a:defRPr>
                <a:solidFill>
                  <a:schemeClr val="tx1"/>
                </a:solidFill>
                <a:latin typeface="Arial" charset="0"/>
              </a:defRPr>
            </a:lvl4pPr>
            <a:lvl5pPr marL="1128713" defTabSz="565150">
              <a:defRPr>
                <a:solidFill>
                  <a:schemeClr val="tx1"/>
                </a:solidFill>
                <a:latin typeface="Arial" charset="0"/>
              </a:defRPr>
            </a:lvl5pPr>
            <a:lvl6pPr marL="15859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0431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5003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29575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sz="2500" b="1">
                <a:solidFill>
                  <a:srgbClr val="FFFF00"/>
                </a:solidFill>
                <a:latin typeface="Times New Roman" pitchFamily="18" charset="0"/>
              </a:rPr>
              <a:t>250 m3/s</a:t>
            </a:r>
          </a:p>
        </p:txBody>
      </p:sp>
      <p:sp>
        <p:nvSpPr>
          <p:cNvPr id="312327" name="Line 7"/>
          <p:cNvSpPr>
            <a:spLocks noChangeShapeType="1"/>
          </p:cNvSpPr>
          <p:nvPr/>
        </p:nvSpPr>
        <p:spPr bwMode="auto">
          <a:xfrm flipH="1">
            <a:off x="3703638" y="4448175"/>
            <a:ext cx="639762" cy="1763713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12328" name="Rectangle 8"/>
          <p:cNvSpPr>
            <a:spLocks noChangeArrowheads="1"/>
          </p:cNvSpPr>
          <p:nvPr/>
        </p:nvSpPr>
        <p:spPr bwMode="auto">
          <a:xfrm>
            <a:off x="2895600" y="4889500"/>
            <a:ext cx="1147763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6473" tIns="28237" rIns="56473" bIns="28237">
            <a:spAutoFit/>
          </a:bodyPr>
          <a:lstStyle>
            <a:lvl1pPr defTabSz="565150">
              <a:defRPr>
                <a:solidFill>
                  <a:schemeClr val="tx1"/>
                </a:solidFill>
                <a:latin typeface="Arial" charset="0"/>
              </a:defRPr>
            </a:lvl1pPr>
            <a:lvl2pPr marL="282575" defTabSz="565150">
              <a:defRPr>
                <a:solidFill>
                  <a:schemeClr val="tx1"/>
                </a:solidFill>
                <a:latin typeface="Arial" charset="0"/>
              </a:defRPr>
            </a:lvl2pPr>
            <a:lvl3pPr marL="565150" defTabSz="565150">
              <a:defRPr>
                <a:solidFill>
                  <a:schemeClr val="tx1"/>
                </a:solidFill>
                <a:latin typeface="Arial" charset="0"/>
              </a:defRPr>
            </a:lvl3pPr>
            <a:lvl4pPr marL="847725" defTabSz="565150">
              <a:defRPr>
                <a:solidFill>
                  <a:schemeClr val="tx1"/>
                </a:solidFill>
                <a:latin typeface="Arial" charset="0"/>
              </a:defRPr>
            </a:lvl4pPr>
            <a:lvl5pPr marL="1128713" defTabSz="565150">
              <a:defRPr>
                <a:solidFill>
                  <a:schemeClr val="tx1"/>
                </a:solidFill>
                <a:latin typeface="Arial" charset="0"/>
              </a:defRPr>
            </a:lvl5pPr>
            <a:lvl6pPr marL="15859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0431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5003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29575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sz="2500" b="1">
                <a:solidFill>
                  <a:srgbClr val="FFFF00"/>
                </a:solidFill>
                <a:latin typeface="Times New Roman" pitchFamily="18" charset="0"/>
              </a:rPr>
              <a:t>90 m3/s</a:t>
            </a:r>
          </a:p>
        </p:txBody>
      </p:sp>
      <p:sp>
        <p:nvSpPr>
          <p:cNvPr id="312329" name="Rectangle 9"/>
          <p:cNvSpPr>
            <a:spLocks noChangeArrowheads="1"/>
          </p:cNvSpPr>
          <p:nvPr/>
        </p:nvSpPr>
        <p:spPr bwMode="auto">
          <a:xfrm>
            <a:off x="414338" y="1606550"/>
            <a:ext cx="1306512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6473" tIns="28237" rIns="56473" bIns="28237">
            <a:spAutoFit/>
          </a:bodyPr>
          <a:lstStyle>
            <a:lvl1pPr defTabSz="565150">
              <a:defRPr>
                <a:solidFill>
                  <a:schemeClr val="tx1"/>
                </a:solidFill>
                <a:latin typeface="Arial" charset="0"/>
              </a:defRPr>
            </a:lvl1pPr>
            <a:lvl2pPr marL="282575" defTabSz="565150">
              <a:defRPr>
                <a:solidFill>
                  <a:schemeClr val="tx1"/>
                </a:solidFill>
                <a:latin typeface="Arial" charset="0"/>
              </a:defRPr>
            </a:lvl2pPr>
            <a:lvl3pPr marL="565150" defTabSz="565150">
              <a:defRPr>
                <a:solidFill>
                  <a:schemeClr val="tx1"/>
                </a:solidFill>
                <a:latin typeface="Arial" charset="0"/>
              </a:defRPr>
            </a:lvl3pPr>
            <a:lvl4pPr marL="847725" defTabSz="565150">
              <a:defRPr>
                <a:solidFill>
                  <a:schemeClr val="tx1"/>
                </a:solidFill>
                <a:latin typeface="Arial" charset="0"/>
              </a:defRPr>
            </a:lvl4pPr>
            <a:lvl5pPr marL="1128713" defTabSz="565150">
              <a:defRPr>
                <a:solidFill>
                  <a:schemeClr val="tx1"/>
                </a:solidFill>
                <a:latin typeface="Arial" charset="0"/>
              </a:defRPr>
            </a:lvl5pPr>
            <a:lvl6pPr marL="15859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0431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5003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2957513" defTabSz="565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sz="2500" b="1">
                <a:solidFill>
                  <a:srgbClr val="FFFF00"/>
                </a:solidFill>
                <a:latin typeface="Times New Roman" pitchFamily="18" charset="0"/>
              </a:rPr>
              <a:t>160 m3/s</a:t>
            </a:r>
          </a:p>
        </p:txBody>
      </p:sp>
      <p:sp>
        <p:nvSpPr>
          <p:cNvPr id="312330" name="Line 10"/>
          <p:cNvSpPr>
            <a:spLocks noChangeShapeType="1"/>
          </p:cNvSpPr>
          <p:nvPr/>
        </p:nvSpPr>
        <p:spPr bwMode="auto">
          <a:xfrm flipH="1" flipV="1">
            <a:off x="320675" y="2195513"/>
            <a:ext cx="1250950" cy="244475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12331" name="Text Box 11"/>
          <p:cNvSpPr txBox="1">
            <a:spLocks noChangeArrowheads="1"/>
          </p:cNvSpPr>
          <p:nvPr/>
        </p:nvSpPr>
        <p:spPr bwMode="auto">
          <a:xfrm>
            <a:off x="441325" y="38100"/>
            <a:ext cx="3810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solidFill>
                  <a:srgbClr val="FFFF00"/>
                </a:solidFill>
              </a:rPr>
              <a:t>BACIA DO RIO PARAÍBA DO SUL</a:t>
            </a:r>
          </a:p>
        </p:txBody>
      </p:sp>
    </p:spTree>
    <p:extLst>
      <p:ext uri="{BB962C8B-B14F-4D97-AF65-F5344CB8AC3E}">
        <p14:creationId xmlns:p14="http://schemas.microsoft.com/office/powerpoint/2010/main" val="69696920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455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PTInternas_FI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821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381000" y="121920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pt-BR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533400" y="304800"/>
            <a:ext cx="784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pt-BR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990600" y="762000"/>
            <a:ext cx="617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pt-BR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4" name="Text Box 5"/>
          <p:cNvSpPr txBox="1">
            <a:spLocks noChangeArrowheads="1"/>
          </p:cNvSpPr>
          <p:nvPr/>
        </p:nvSpPr>
        <p:spPr bwMode="auto">
          <a:xfrm>
            <a:off x="136525" y="160338"/>
            <a:ext cx="8785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100000"/>
              </a:spcBef>
              <a:spcAft>
                <a:spcPct val="0"/>
              </a:spcAft>
            </a:pPr>
            <a:r>
              <a:rPr lang="pt-BR" sz="2400" b="1">
                <a:solidFill>
                  <a:srgbClr val="002060"/>
                </a:solidFill>
                <a:latin typeface="Verdana" pitchFamily="34" charset="0"/>
                <a:cs typeface="Arial" pitchFamily="34" charset="0"/>
              </a:rPr>
              <a:t>Usinas do Complexo de Lajes</a:t>
            </a:r>
            <a:br>
              <a:rPr lang="pt-BR" sz="2400" b="1">
                <a:solidFill>
                  <a:srgbClr val="002060"/>
                </a:solidFill>
                <a:latin typeface="Verdana" pitchFamily="34" charset="0"/>
                <a:cs typeface="Arial" pitchFamily="34" charset="0"/>
              </a:rPr>
            </a:br>
            <a:r>
              <a:rPr lang="pt-BR" sz="2400" b="1">
                <a:solidFill>
                  <a:srgbClr val="002060"/>
                </a:solidFill>
                <a:latin typeface="Verdana" pitchFamily="34" charset="0"/>
                <a:cs typeface="Arial" pitchFamily="34" charset="0"/>
              </a:rPr>
              <a:t>Subsistema Paraíba - Piraí</a:t>
            </a:r>
          </a:p>
        </p:txBody>
      </p:sp>
      <p:sp>
        <p:nvSpPr>
          <p:cNvPr id="7175" name="Rectangle 10"/>
          <p:cNvSpPr>
            <a:spLocks noChangeArrowheads="1"/>
          </p:cNvSpPr>
          <p:nvPr/>
        </p:nvSpPr>
        <p:spPr bwMode="auto">
          <a:xfrm>
            <a:off x="4529138" y="2895600"/>
            <a:ext cx="2743200" cy="22860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00061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6" name="Rectangle 11"/>
          <p:cNvSpPr>
            <a:spLocks noChangeArrowheads="1"/>
          </p:cNvSpPr>
          <p:nvPr/>
        </p:nvSpPr>
        <p:spPr bwMode="auto">
          <a:xfrm>
            <a:off x="7848600" y="3733800"/>
            <a:ext cx="1295400" cy="38100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00061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7" name="Rectangle 12"/>
          <p:cNvSpPr>
            <a:spLocks noChangeArrowheads="1"/>
          </p:cNvSpPr>
          <p:nvPr/>
        </p:nvSpPr>
        <p:spPr bwMode="auto">
          <a:xfrm>
            <a:off x="0" y="5410200"/>
            <a:ext cx="871538" cy="83820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00061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8" name="Rectangle 13"/>
          <p:cNvSpPr>
            <a:spLocks noChangeArrowheads="1"/>
          </p:cNvSpPr>
          <p:nvPr/>
        </p:nvSpPr>
        <p:spPr bwMode="auto">
          <a:xfrm>
            <a:off x="1916113" y="1524000"/>
            <a:ext cx="2133600" cy="30480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00061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9" name="Freeform 14"/>
          <p:cNvSpPr>
            <a:spLocks/>
          </p:cNvSpPr>
          <p:nvPr/>
        </p:nvSpPr>
        <p:spPr bwMode="auto">
          <a:xfrm>
            <a:off x="174625" y="1474788"/>
            <a:ext cx="9067800" cy="5383212"/>
          </a:xfrm>
          <a:custGeom>
            <a:avLst/>
            <a:gdLst>
              <a:gd name="T0" fmla="*/ 8608373 w 6158"/>
              <a:gd name="T1" fmla="*/ 2260170 h 2901"/>
              <a:gd name="T2" fmla="*/ 8396329 w 6158"/>
              <a:gd name="T3" fmla="*/ 2416044 h 2901"/>
              <a:gd name="T4" fmla="*/ 8201956 w 6158"/>
              <a:gd name="T5" fmla="*/ 2638720 h 2901"/>
              <a:gd name="T6" fmla="*/ 7724859 w 6158"/>
              <a:gd name="T7" fmla="*/ 2460579 h 2901"/>
              <a:gd name="T8" fmla="*/ 7565826 w 6158"/>
              <a:gd name="T9" fmla="*/ 2215634 h 2901"/>
              <a:gd name="T10" fmla="*/ 7459805 w 6158"/>
              <a:gd name="T11" fmla="*/ 2015225 h 2901"/>
              <a:gd name="T12" fmla="*/ 7283102 w 6158"/>
              <a:gd name="T13" fmla="*/ 1614407 h 2901"/>
              <a:gd name="T14" fmla="*/ 7141740 w 6158"/>
              <a:gd name="T15" fmla="*/ 1458533 h 2901"/>
              <a:gd name="T16" fmla="*/ 6894356 w 6158"/>
              <a:gd name="T17" fmla="*/ 1280392 h 2901"/>
              <a:gd name="T18" fmla="*/ 6452599 w 6158"/>
              <a:gd name="T19" fmla="*/ 1347195 h 2901"/>
              <a:gd name="T20" fmla="*/ 6222885 w 6158"/>
              <a:gd name="T21" fmla="*/ 1480801 h 2901"/>
              <a:gd name="T22" fmla="*/ 5887149 w 6158"/>
              <a:gd name="T23" fmla="*/ 1614407 h 2901"/>
              <a:gd name="T24" fmla="*/ 4455856 w 6158"/>
              <a:gd name="T25" fmla="*/ 1547604 h 2901"/>
              <a:gd name="T26" fmla="*/ 4226143 w 6158"/>
              <a:gd name="T27" fmla="*/ 1413998 h 2901"/>
              <a:gd name="T28" fmla="*/ 3978759 w 6158"/>
              <a:gd name="T29" fmla="*/ 879573 h 2901"/>
              <a:gd name="T30" fmla="*/ 3855067 w 6158"/>
              <a:gd name="T31" fmla="*/ 256078 h 2901"/>
              <a:gd name="T32" fmla="*/ 3784386 w 6158"/>
              <a:gd name="T33" fmla="*/ 55669 h 2901"/>
              <a:gd name="T34" fmla="*/ 3448650 w 6158"/>
              <a:gd name="T35" fmla="*/ 55669 h 2901"/>
              <a:gd name="T36" fmla="*/ 3183596 w 6158"/>
              <a:gd name="T37" fmla="*/ 256078 h 2901"/>
              <a:gd name="T38" fmla="*/ 2582806 w 6158"/>
              <a:gd name="T39" fmla="*/ 278346 h 2901"/>
              <a:gd name="T40" fmla="*/ 2423774 w 6158"/>
              <a:gd name="T41" fmla="*/ 367417 h 2901"/>
              <a:gd name="T42" fmla="*/ 1716963 w 6158"/>
              <a:gd name="T43" fmla="*/ 256078 h 2901"/>
              <a:gd name="T44" fmla="*/ 1557930 w 6158"/>
              <a:gd name="T45" fmla="*/ 11134 h 2901"/>
              <a:gd name="T46" fmla="*/ 1345886 w 6158"/>
              <a:gd name="T47" fmla="*/ 233811 h 2901"/>
              <a:gd name="T48" fmla="*/ 957140 w 6158"/>
              <a:gd name="T49" fmla="*/ 1102250 h 2901"/>
              <a:gd name="T50" fmla="*/ 798108 w 6158"/>
              <a:gd name="T51" fmla="*/ 1903887 h 2901"/>
              <a:gd name="T52" fmla="*/ 709756 w 6158"/>
              <a:gd name="T53" fmla="*/ 3039538 h 2901"/>
              <a:gd name="T54" fmla="*/ 497713 w 6158"/>
              <a:gd name="T55" fmla="*/ 3284483 h 2901"/>
              <a:gd name="T56" fmla="*/ 55956 w 6158"/>
              <a:gd name="T57" fmla="*/ 3997049 h 2901"/>
              <a:gd name="T58" fmla="*/ 126637 w 6158"/>
              <a:gd name="T59" fmla="*/ 4019317 h 2901"/>
              <a:gd name="T60" fmla="*/ 303340 w 6158"/>
              <a:gd name="T61" fmla="*/ 4598276 h 2901"/>
              <a:gd name="T62" fmla="*/ 338680 w 6158"/>
              <a:gd name="T63" fmla="*/ 4843221 h 2901"/>
              <a:gd name="T64" fmla="*/ 586064 w 6158"/>
              <a:gd name="T65" fmla="*/ 5221771 h 2901"/>
              <a:gd name="T66" fmla="*/ 4844602 w 6158"/>
              <a:gd name="T67" fmla="*/ 5199504 h 2901"/>
              <a:gd name="T68" fmla="*/ 8961778 w 6158"/>
              <a:gd name="T69" fmla="*/ 5355377 h 2901"/>
              <a:gd name="T70" fmla="*/ 9067800 w 6158"/>
              <a:gd name="T71" fmla="*/ 4353332 h 2901"/>
              <a:gd name="T72" fmla="*/ 8908768 w 6158"/>
              <a:gd name="T73" fmla="*/ 2059761 h 2901"/>
              <a:gd name="T74" fmla="*/ 8820416 w 6158"/>
              <a:gd name="T75" fmla="*/ 2082028 h 290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6158"/>
              <a:gd name="T115" fmla="*/ 0 h 2901"/>
              <a:gd name="T116" fmla="*/ 6158 w 6158"/>
              <a:gd name="T117" fmla="*/ 2901 h 290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6158" h="2901">
                <a:moveTo>
                  <a:pt x="5990" y="1122"/>
                </a:moveTo>
                <a:cubicBezTo>
                  <a:pt x="5929" y="1142"/>
                  <a:pt x="5893" y="1179"/>
                  <a:pt x="5846" y="1218"/>
                </a:cubicBezTo>
                <a:cubicBezTo>
                  <a:pt x="5782" y="1271"/>
                  <a:pt x="5839" y="1218"/>
                  <a:pt x="5774" y="1254"/>
                </a:cubicBezTo>
                <a:cubicBezTo>
                  <a:pt x="5749" y="1268"/>
                  <a:pt x="5726" y="1286"/>
                  <a:pt x="5702" y="1302"/>
                </a:cubicBezTo>
                <a:cubicBezTo>
                  <a:pt x="5690" y="1310"/>
                  <a:pt x="5666" y="1326"/>
                  <a:pt x="5666" y="1326"/>
                </a:cubicBezTo>
                <a:cubicBezTo>
                  <a:pt x="5638" y="1367"/>
                  <a:pt x="5611" y="1394"/>
                  <a:pt x="5570" y="1422"/>
                </a:cubicBezTo>
                <a:cubicBezTo>
                  <a:pt x="5498" y="1417"/>
                  <a:pt x="5417" y="1433"/>
                  <a:pt x="5354" y="1398"/>
                </a:cubicBezTo>
                <a:cubicBezTo>
                  <a:pt x="5354" y="1398"/>
                  <a:pt x="5264" y="1338"/>
                  <a:pt x="5246" y="1326"/>
                </a:cubicBezTo>
                <a:cubicBezTo>
                  <a:pt x="5234" y="1318"/>
                  <a:pt x="5210" y="1302"/>
                  <a:pt x="5210" y="1302"/>
                </a:cubicBezTo>
                <a:cubicBezTo>
                  <a:pt x="5186" y="1266"/>
                  <a:pt x="5152" y="1235"/>
                  <a:pt x="5138" y="1194"/>
                </a:cubicBezTo>
                <a:cubicBezTo>
                  <a:pt x="5126" y="1158"/>
                  <a:pt x="5128" y="1153"/>
                  <a:pt x="5102" y="1122"/>
                </a:cubicBezTo>
                <a:cubicBezTo>
                  <a:pt x="5091" y="1109"/>
                  <a:pt x="5076" y="1099"/>
                  <a:pt x="5066" y="1086"/>
                </a:cubicBezTo>
                <a:cubicBezTo>
                  <a:pt x="5048" y="1063"/>
                  <a:pt x="5018" y="1014"/>
                  <a:pt x="5018" y="1014"/>
                </a:cubicBezTo>
                <a:cubicBezTo>
                  <a:pt x="5000" y="944"/>
                  <a:pt x="5006" y="910"/>
                  <a:pt x="4946" y="870"/>
                </a:cubicBezTo>
                <a:cubicBezTo>
                  <a:pt x="4938" y="858"/>
                  <a:pt x="4933" y="843"/>
                  <a:pt x="4922" y="834"/>
                </a:cubicBezTo>
                <a:cubicBezTo>
                  <a:pt x="4900" y="815"/>
                  <a:pt x="4850" y="786"/>
                  <a:pt x="4850" y="786"/>
                </a:cubicBezTo>
                <a:cubicBezTo>
                  <a:pt x="4825" y="749"/>
                  <a:pt x="4795" y="732"/>
                  <a:pt x="4754" y="714"/>
                </a:cubicBezTo>
                <a:cubicBezTo>
                  <a:pt x="4731" y="704"/>
                  <a:pt x="4706" y="698"/>
                  <a:pt x="4682" y="690"/>
                </a:cubicBezTo>
                <a:cubicBezTo>
                  <a:pt x="4670" y="686"/>
                  <a:pt x="4646" y="678"/>
                  <a:pt x="4646" y="678"/>
                </a:cubicBezTo>
                <a:cubicBezTo>
                  <a:pt x="4576" y="683"/>
                  <a:pt x="4451" y="680"/>
                  <a:pt x="4382" y="726"/>
                </a:cubicBezTo>
                <a:cubicBezTo>
                  <a:pt x="4358" y="742"/>
                  <a:pt x="4334" y="758"/>
                  <a:pt x="4310" y="774"/>
                </a:cubicBezTo>
                <a:cubicBezTo>
                  <a:pt x="4286" y="790"/>
                  <a:pt x="4252" y="785"/>
                  <a:pt x="4226" y="798"/>
                </a:cubicBezTo>
                <a:cubicBezTo>
                  <a:pt x="4203" y="810"/>
                  <a:pt x="4141" y="853"/>
                  <a:pt x="4118" y="858"/>
                </a:cubicBezTo>
                <a:cubicBezTo>
                  <a:pt x="4079" y="867"/>
                  <a:pt x="4038" y="866"/>
                  <a:pt x="3998" y="870"/>
                </a:cubicBezTo>
                <a:cubicBezTo>
                  <a:pt x="3775" y="858"/>
                  <a:pt x="3616" y="849"/>
                  <a:pt x="3386" y="858"/>
                </a:cubicBezTo>
                <a:cubicBezTo>
                  <a:pt x="3242" y="852"/>
                  <a:pt x="3152" y="857"/>
                  <a:pt x="3026" y="834"/>
                </a:cubicBezTo>
                <a:cubicBezTo>
                  <a:pt x="3017" y="832"/>
                  <a:pt x="2955" y="817"/>
                  <a:pt x="2942" y="810"/>
                </a:cubicBezTo>
                <a:cubicBezTo>
                  <a:pt x="2917" y="796"/>
                  <a:pt x="2870" y="762"/>
                  <a:pt x="2870" y="762"/>
                </a:cubicBezTo>
                <a:cubicBezTo>
                  <a:pt x="2821" y="688"/>
                  <a:pt x="2762" y="627"/>
                  <a:pt x="2726" y="546"/>
                </a:cubicBezTo>
                <a:cubicBezTo>
                  <a:pt x="2716" y="523"/>
                  <a:pt x="2710" y="498"/>
                  <a:pt x="2702" y="474"/>
                </a:cubicBezTo>
                <a:cubicBezTo>
                  <a:pt x="2698" y="462"/>
                  <a:pt x="2690" y="438"/>
                  <a:pt x="2690" y="438"/>
                </a:cubicBezTo>
                <a:cubicBezTo>
                  <a:pt x="2680" y="326"/>
                  <a:pt x="2668" y="238"/>
                  <a:pt x="2618" y="138"/>
                </a:cubicBezTo>
                <a:cubicBezTo>
                  <a:pt x="2612" y="125"/>
                  <a:pt x="2600" y="115"/>
                  <a:pt x="2594" y="102"/>
                </a:cubicBezTo>
                <a:cubicBezTo>
                  <a:pt x="2584" y="79"/>
                  <a:pt x="2594" y="38"/>
                  <a:pt x="2570" y="30"/>
                </a:cubicBezTo>
                <a:cubicBezTo>
                  <a:pt x="2546" y="22"/>
                  <a:pt x="2498" y="6"/>
                  <a:pt x="2498" y="6"/>
                </a:cubicBezTo>
                <a:cubicBezTo>
                  <a:pt x="2446" y="11"/>
                  <a:pt x="2386" y="1"/>
                  <a:pt x="2342" y="30"/>
                </a:cubicBezTo>
                <a:cubicBezTo>
                  <a:pt x="2280" y="71"/>
                  <a:pt x="2330" y="82"/>
                  <a:pt x="2234" y="114"/>
                </a:cubicBezTo>
                <a:cubicBezTo>
                  <a:pt x="2210" y="122"/>
                  <a:pt x="2186" y="130"/>
                  <a:pt x="2162" y="138"/>
                </a:cubicBezTo>
                <a:cubicBezTo>
                  <a:pt x="2150" y="142"/>
                  <a:pt x="2126" y="150"/>
                  <a:pt x="2126" y="150"/>
                </a:cubicBezTo>
                <a:cubicBezTo>
                  <a:pt x="1965" y="127"/>
                  <a:pt x="1913" y="127"/>
                  <a:pt x="1754" y="150"/>
                </a:cubicBezTo>
                <a:cubicBezTo>
                  <a:pt x="1742" y="158"/>
                  <a:pt x="1731" y="168"/>
                  <a:pt x="1718" y="174"/>
                </a:cubicBezTo>
                <a:cubicBezTo>
                  <a:pt x="1695" y="184"/>
                  <a:pt x="1646" y="198"/>
                  <a:pt x="1646" y="198"/>
                </a:cubicBezTo>
                <a:cubicBezTo>
                  <a:pt x="1530" y="186"/>
                  <a:pt x="1427" y="170"/>
                  <a:pt x="1310" y="162"/>
                </a:cubicBezTo>
                <a:cubicBezTo>
                  <a:pt x="1263" y="150"/>
                  <a:pt x="1212" y="155"/>
                  <a:pt x="1166" y="138"/>
                </a:cubicBezTo>
                <a:cubicBezTo>
                  <a:pt x="1114" y="119"/>
                  <a:pt x="1120" y="44"/>
                  <a:pt x="1094" y="18"/>
                </a:cubicBezTo>
                <a:cubicBezTo>
                  <a:pt x="1085" y="9"/>
                  <a:pt x="1070" y="10"/>
                  <a:pt x="1058" y="6"/>
                </a:cubicBezTo>
                <a:cubicBezTo>
                  <a:pt x="1026" y="10"/>
                  <a:pt x="988" y="0"/>
                  <a:pt x="962" y="18"/>
                </a:cubicBezTo>
                <a:cubicBezTo>
                  <a:pt x="930" y="41"/>
                  <a:pt x="942" y="98"/>
                  <a:pt x="914" y="126"/>
                </a:cubicBezTo>
                <a:cubicBezTo>
                  <a:pt x="881" y="159"/>
                  <a:pt x="839" y="175"/>
                  <a:pt x="818" y="222"/>
                </a:cubicBezTo>
                <a:cubicBezTo>
                  <a:pt x="761" y="351"/>
                  <a:pt x="753" y="491"/>
                  <a:pt x="650" y="594"/>
                </a:cubicBezTo>
                <a:cubicBezTo>
                  <a:pt x="620" y="685"/>
                  <a:pt x="631" y="641"/>
                  <a:pt x="614" y="726"/>
                </a:cubicBezTo>
                <a:cubicBezTo>
                  <a:pt x="606" y="887"/>
                  <a:pt x="652" y="952"/>
                  <a:pt x="542" y="1026"/>
                </a:cubicBezTo>
                <a:cubicBezTo>
                  <a:pt x="462" y="1146"/>
                  <a:pt x="510" y="1210"/>
                  <a:pt x="518" y="1398"/>
                </a:cubicBezTo>
                <a:cubicBezTo>
                  <a:pt x="504" y="1591"/>
                  <a:pt x="524" y="1513"/>
                  <a:pt x="482" y="1638"/>
                </a:cubicBezTo>
                <a:cubicBezTo>
                  <a:pt x="476" y="1657"/>
                  <a:pt x="442" y="1646"/>
                  <a:pt x="422" y="1650"/>
                </a:cubicBezTo>
                <a:cubicBezTo>
                  <a:pt x="381" y="1691"/>
                  <a:pt x="356" y="1715"/>
                  <a:pt x="338" y="1770"/>
                </a:cubicBezTo>
                <a:cubicBezTo>
                  <a:pt x="316" y="1927"/>
                  <a:pt x="275" y="1917"/>
                  <a:pt x="134" y="2058"/>
                </a:cubicBezTo>
                <a:cubicBezTo>
                  <a:pt x="102" y="2090"/>
                  <a:pt x="70" y="2122"/>
                  <a:pt x="38" y="2154"/>
                </a:cubicBezTo>
                <a:cubicBezTo>
                  <a:pt x="28" y="2164"/>
                  <a:pt x="0" y="2187"/>
                  <a:pt x="14" y="2190"/>
                </a:cubicBezTo>
                <a:cubicBezTo>
                  <a:pt x="39" y="2196"/>
                  <a:pt x="86" y="2166"/>
                  <a:pt x="86" y="2166"/>
                </a:cubicBezTo>
                <a:cubicBezTo>
                  <a:pt x="184" y="2199"/>
                  <a:pt x="164" y="2323"/>
                  <a:pt x="182" y="2406"/>
                </a:cubicBezTo>
                <a:cubicBezTo>
                  <a:pt x="187" y="2431"/>
                  <a:pt x="206" y="2478"/>
                  <a:pt x="206" y="2478"/>
                </a:cubicBezTo>
                <a:cubicBezTo>
                  <a:pt x="210" y="2510"/>
                  <a:pt x="212" y="2542"/>
                  <a:pt x="218" y="2574"/>
                </a:cubicBezTo>
                <a:cubicBezTo>
                  <a:pt x="220" y="2586"/>
                  <a:pt x="239" y="2601"/>
                  <a:pt x="230" y="2610"/>
                </a:cubicBezTo>
                <a:cubicBezTo>
                  <a:pt x="212" y="2628"/>
                  <a:pt x="158" y="2634"/>
                  <a:pt x="158" y="2634"/>
                </a:cubicBezTo>
                <a:cubicBezTo>
                  <a:pt x="115" y="2764"/>
                  <a:pt x="303" y="2812"/>
                  <a:pt x="398" y="2814"/>
                </a:cubicBezTo>
                <a:cubicBezTo>
                  <a:pt x="934" y="2826"/>
                  <a:pt x="1470" y="2827"/>
                  <a:pt x="2006" y="2838"/>
                </a:cubicBezTo>
                <a:cubicBezTo>
                  <a:pt x="2435" y="2831"/>
                  <a:pt x="2862" y="2827"/>
                  <a:pt x="3290" y="2802"/>
                </a:cubicBezTo>
                <a:cubicBezTo>
                  <a:pt x="4108" y="2824"/>
                  <a:pt x="4921" y="2884"/>
                  <a:pt x="5738" y="2898"/>
                </a:cubicBezTo>
                <a:cubicBezTo>
                  <a:pt x="5854" y="2894"/>
                  <a:pt x="5971" y="2901"/>
                  <a:pt x="6086" y="2886"/>
                </a:cubicBezTo>
                <a:cubicBezTo>
                  <a:pt x="6119" y="2882"/>
                  <a:pt x="6116" y="2785"/>
                  <a:pt x="6122" y="2730"/>
                </a:cubicBezTo>
                <a:cubicBezTo>
                  <a:pt x="6137" y="2601"/>
                  <a:pt x="6150" y="2476"/>
                  <a:pt x="6158" y="2346"/>
                </a:cubicBezTo>
                <a:cubicBezTo>
                  <a:pt x="6154" y="2118"/>
                  <a:pt x="6152" y="1890"/>
                  <a:pt x="6146" y="1662"/>
                </a:cubicBezTo>
                <a:cubicBezTo>
                  <a:pt x="6142" y="1515"/>
                  <a:pt x="6138" y="1242"/>
                  <a:pt x="6050" y="1110"/>
                </a:cubicBezTo>
                <a:cubicBezTo>
                  <a:pt x="6030" y="1114"/>
                  <a:pt x="6008" y="1112"/>
                  <a:pt x="5990" y="1122"/>
                </a:cubicBezTo>
                <a:cubicBezTo>
                  <a:pt x="5990" y="1122"/>
                  <a:pt x="5926" y="1218"/>
                  <a:pt x="5990" y="1122"/>
                </a:cubicBezTo>
                <a:close/>
              </a:path>
            </a:pathLst>
          </a:custGeom>
          <a:gradFill rotWithShape="0">
            <a:gsLst>
              <a:gs pos="0">
                <a:srgbClr val="DDDDDD"/>
              </a:gs>
              <a:gs pos="100000">
                <a:srgbClr val="0000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279" name="Text Box 15"/>
          <p:cNvSpPr txBox="1">
            <a:spLocks noChangeArrowheads="1"/>
          </p:cNvSpPr>
          <p:nvPr/>
        </p:nvSpPr>
        <p:spPr bwMode="auto">
          <a:xfrm>
            <a:off x="2087563" y="1828800"/>
            <a:ext cx="1917700" cy="709613"/>
          </a:xfrm>
          <a:prstGeom prst="rect">
            <a:avLst/>
          </a:prstGeom>
          <a:solidFill>
            <a:srgbClr val="CCFF99">
              <a:alpha val="5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Reservatório 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de Vigário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4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139280" name="Text Box 16"/>
          <p:cNvSpPr txBox="1">
            <a:spLocks noChangeArrowheads="1"/>
          </p:cNvSpPr>
          <p:nvPr/>
        </p:nvSpPr>
        <p:spPr bwMode="auto">
          <a:xfrm>
            <a:off x="4648200" y="3429000"/>
            <a:ext cx="2257425" cy="784225"/>
          </a:xfrm>
          <a:prstGeom prst="rect">
            <a:avLst/>
          </a:prstGeom>
          <a:solidFill>
            <a:srgbClr val="CCFF99">
              <a:alpha val="5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Reservatório de 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Santana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0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139281" name="Text Box 17"/>
          <p:cNvSpPr txBox="1">
            <a:spLocks noChangeArrowheads="1"/>
          </p:cNvSpPr>
          <p:nvPr/>
        </p:nvSpPr>
        <p:spPr bwMode="auto">
          <a:xfrm>
            <a:off x="6705600" y="1524000"/>
            <a:ext cx="2209800" cy="685800"/>
          </a:xfrm>
          <a:prstGeom prst="rect">
            <a:avLst/>
          </a:prstGeom>
          <a:solidFill>
            <a:srgbClr val="CCFF99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Elevatória de 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Santa Cecilia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(altura de recalque de 15 m)</a:t>
            </a:r>
            <a:r>
              <a:rPr lang="pt-BR" sz="1600" b="1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pitchFamily="34" charset="0"/>
              </a:rPr>
              <a:t> </a:t>
            </a:r>
            <a:endParaRPr lang="en-US" sz="1600" b="1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139282" name="Text Box 18"/>
          <p:cNvSpPr txBox="1">
            <a:spLocks noChangeArrowheads="1"/>
          </p:cNvSpPr>
          <p:nvPr/>
        </p:nvSpPr>
        <p:spPr bwMode="auto">
          <a:xfrm>
            <a:off x="4103688" y="1069975"/>
            <a:ext cx="2776537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Elevatória de 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Vigário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(altura de recalque de 35 m)</a:t>
            </a:r>
          </a:p>
        </p:txBody>
      </p:sp>
      <p:sp>
        <p:nvSpPr>
          <p:cNvPr id="7184" name="Line 19"/>
          <p:cNvSpPr>
            <a:spLocks noChangeShapeType="1"/>
          </p:cNvSpPr>
          <p:nvPr/>
        </p:nvSpPr>
        <p:spPr bwMode="auto">
          <a:xfrm flipH="1">
            <a:off x="4789488" y="18288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284" name="Text Box 20"/>
          <p:cNvSpPr txBox="1">
            <a:spLocks noChangeArrowheads="1"/>
          </p:cNvSpPr>
          <p:nvPr/>
        </p:nvSpPr>
        <p:spPr bwMode="auto">
          <a:xfrm>
            <a:off x="1916113" y="4038600"/>
            <a:ext cx="1741487" cy="977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UHE 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Nilo Peçanha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139285" name="Line 21"/>
          <p:cNvSpPr>
            <a:spLocks noChangeShapeType="1"/>
          </p:cNvSpPr>
          <p:nvPr/>
        </p:nvSpPr>
        <p:spPr bwMode="auto">
          <a:xfrm rot="-666425" flipH="1" flipV="1">
            <a:off x="6773863" y="2998788"/>
            <a:ext cx="806450" cy="7397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286" name="Line 22"/>
          <p:cNvSpPr>
            <a:spLocks noChangeShapeType="1"/>
          </p:cNvSpPr>
          <p:nvPr/>
        </p:nvSpPr>
        <p:spPr bwMode="auto">
          <a:xfrm rot="20268248" flipH="1">
            <a:off x="871538" y="2667000"/>
            <a:ext cx="1066800" cy="18113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287" name="Text Box 23"/>
          <p:cNvSpPr txBox="1">
            <a:spLocks noChangeArrowheads="1"/>
          </p:cNvSpPr>
          <p:nvPr/>
        </p:nvSpPr>
        <p:spPr bwMode="auto">
          <a:xfrm>
            <a:off x="6357938" y="4800600"/>
            <a:ext cx="2528887" cy="539750"/>
          </a:xfrm>
          <a:prstGeom prst="rect">
            <a:avLst/>
          </a:prstGeom>
          <a:solidFill>
            <a:srgbClr val="CCFF99">
              <a:alpha val="5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Rio Paraiba do Sul</a:t>
            </a:r>
            <a:endParaRPr lang="en-US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pitchFamily="34" charset="0"/>
            </a:endParaRPr>
          </a:p>
          <a:p>
            <a:pPr algn="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7189" name="Rectangle 24" descr="Granito"/>
          <p:cNvSpPr>
            <a:spLocks noChangeArrowheads="1"/>
          </p:cNvSpPr>
          <p:nvPr/>
        </p:nvSpPr>
        <p:spPr bwMode="auto">
          <a:xfrm>
            <a:off x="-20638" y="6324600"/>
            <a:ext cx="9604376" cy="762000"/>
          </a:xfrm>
          <a:prstGeom prst="rect">
            <a:avLst/>
          </a:prstGeom>
          <a:blipFill dpi="0" rotWithShape="0">
            <a:blip r:embed="rId4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289" name="Text Box 25"/>
          <p:cNvSpPr txBox="1">
            <a:spLocks noChangeArrowheads="1"/>
          </p:cNvSpPr>
          <p:nvPr/>
        </p:nvSpPr>
        <p:spPr bwMode="auto">
          <a:xfrm>
            <a:off x="1044575" y="5562600"/>
            <a:ext cx="2184400" cy="688975"/>
          </a:xfrm>
          <a:prstGeom prst="rect">
            <a:avLst/>
          </a:prstGeom>
          <a:solidFill>
            <a:srgbClr val="CCFF99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Reservatório de</a:t>
            </a:r>
          </a:p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Ponte Coberta</a:t>
            </a:r>
            <a:endParaRPr lang="en-US" sz="20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pitchFamily="34" charset="0"/>
            </a:endParaRPr>
          </a:p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0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139290" name="Text Box 26"/>
          <p:cNvSpPr txBox="1">
            <a:spLocks noChangeArrowheads="1"/>
          </p:cNvSpPr>
          <p:nvPr/>
        </p:nvSpPr>
        <p:spPr bwMode="auto">
          <a:xfrm>
            <a:off x="617538" y="1054100"/>
            <a:ext cx="1303337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Câmara de </a:t>
            </a:r>
          </a:p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Válvulas</a:t>
            </a:r>
            <a:endParaRPr lang="en-US" sz="16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pitchFamily="34" charset="0"/>
            </a:endParaRPr>
          </a:p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6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7192" name="Line 27"/>
          <p:cNvSpPr>
            <a:spLocks noChangeShapeType="1"/>
          </p:cNvSpPr>
          <p:nvPr/>
        </p:nvSpPr>
        <p:spPr bwMode="auto">
          <a:xfrm rot="19906154" flipH="1">
            <a:off x="1262063" y="1438275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292" name="Line 28"/>
          <p:cNvSpPr>
            <a:spLocks noChangeShapeType="1"/>
          </p:cNvSpPr>
          <p:nvPr/>
        </p:nvSpPr>
        <p:spPr bwMode="auto">
          <a:xfrm rot="-100020" flipH="1" flipV="1">
            <a:off x="3830638" y="1749425"/>
            <a:ext cx="433387" cy="7588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94" name="Line 29"/>
          <p:cNvSpPr>
            <a:spLocks noChangeShapeType="1"/>
          </p:cNvSpPr>
          <p:nvPr/>
        </p:nvSpPr>
        <p:spPr bwMode="auto">
          <a:xfrm rot="8608504">
            <a:off x="333375" y="5530850"/>
            <a:ext cx="314325" cy="765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58738" y="1524000"/>
            <a:ext cx="169862" cy="3867150"/>
            <a:chOff x="12" y="960"/>
            <a:chExt cx="108" cy="2436"/>
          </a:xfrm>
        </p:grpSpPr>
        <p:sp>
          <p:nvSpPr>
            <p:cNvPr id="7239" name="Line 31"/>
            <p:cNvSpPr>
              <a:spLocks noChangeShapeType="1"/>
            </p:cNvSpPr>
            <p:nvPr/>
          </p:nvSpPr>
          <p:spPr bwMode="auto">
            <a:xfrm>
              <a:off x="12" y="3396"/>
              <a:ext cx="84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 b="1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0" name="Line 32"/>
            <p:cNvSpPr>
              <a:spLocks noChangeShapeType="1"/>
            </p:cNvSpPr>
            <p:nvPr/>
          </p:nvSpPr>
          <p:spPr bwMode="auto">
            <a:xfrm>
              <a:off x="48" y="2448"/>
              <a:ext cx="0" cy="94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 b="1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1" name="Line 33"/>
            <p:cNvSpPr>
              <a:spLocks noChangeShapeType="1"/>
            </p:cNvSpPr>
            <p:nvPr/>
          </p:nvSpPr>
          <p:spPr bwMode="auto">
            <a:xfrm>
              <a:off x="60" y="960"/>
              <a:ext cx="0" cy="96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 b="1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2" name="Line 34"/>
            <p:cNvSpPr>
              <a:spLocks noChangeShapeType="1"/>
            </p:cNvSpPr>
            <p:nvPr/>
          </p:nvSpPr>
          <p:spPr bwMode="auto">
            <a:xfrm>
              <a:off x="36" y="960"/>
              <a:ext cx="84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 b="1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39299" name="Text Box 35"/>
          <p:cNvSpPr txBox="1">
            <a:spLocks noChangeArrowheads="1"/>
          </p:cNvSpPr>
          <p:nvPr/>
        </p:nvSpPr>
        <p:spPr bwMode="auto">
          <a:xfrm>
            <a:off x="-114300" y="3124200"/>
            <a:ext cx="15240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Queda Média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pitchFamily="34" charset="0"/>
              </a:rPr>
              <a:t>313 m</a:t>
            </a:r>
          </a:p>
        </p:txBody>
      </p:sp>
      <p:sp>
        <p:nvSpPr>
          <p:cNvPr id="7197" name="AutoShape 36">
            <a:hlinkClick r:id="rId5" action="ppaction://hlinkpres?slideindex=8&amp;slidetitle=Reservatório de Ponte Coberta" highlightClick="1"/>
          </p:cNvPr>
          <p:cNvSpPr>
            <a:spLocks noChangeArrowheads="1"/>
          </p:cNvSpPr>
          <p:nvPr/>
        </p:nvSpPr>
        <p:spPr bwMode="auto">
          <a:xfrm>
            <a:off x="0" y="1371600"/>
            <a:ext cx="533400" cy="3962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301" name="Line 37"/>
          <p:cNvSpPr>
            <a:spLocks noChangeAspect="1" noChangeShapeType="1"/>
          </p:cNvSpPr>
          <p:nvPr/>
        </p:nvSpPr>
        <p:spPr bwMode="auto">
          <a:xfrm rot="-666425" flipH="1" flipV="1">
            <a:off x="8167688" y="3597275"/>
            <a:ext cx="3810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302" name="Line 38"/>
          <p:cNvSpPr>
            <a:spLocks noChangeAspect="1" noChangeShapeType="1"/>
          </p:cNvSpPr>
          <p:nvPr/>
        </p:nvSpPr>
        <p:spPr bwMode="auto">
          <a:xfrm rot="-5682762" flipH="1" flipV="1">
            <a:off x="1916112" y="1676401"/>
            <a:ext cx="373063" cy="3730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303" name="Line 39"/>
          <p:cNvSpPr>
            <a:spLocks noChangeAspect="1" noChangeShapeType="1"/>
          </p:cNvSpPr>
          <p:nvPr/>
        </p:nvSpPr>
        <p:spPr bwMode="auto">
          <a:xfrm rot="-2600898" flipH="1" flipV="1">
            <a:off x="320675" y="5434013"/>
            <a:ext cx="427038" cy="3270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01" name="Rectangle 40"/>
          <p:cNvSpPr>
            <a:spLocks noChangeArrowheads="1"/>
          </p:cNvSpPr>
          <p:nvPr/>
        </p:nvSpPr>
        <p:spPr bwMode="auto">
          <a:xfrm>
            <a:off x="3744913" y="1524000"/>
            <a:ext cx="347662" cy="76200"/>
          </a:xfrm>
          <a:prstGeom prst="rect">
            <a:avLst/>
          </a:prstGeom>
          <a:gradFill rotWithShape="0">
            <a:gsLst>
              <a:gs pos="0">
                <a:srgbClr val="3399FF"/>
              </a:gs>
              <a:gs pos="100000">
                <a:srgbClr val="184776"/>
              </a:gs>
            </a:gsLst>
            <a:lin ang="5400000" scaled="1"/>
          </a:gra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02" name="Rectangle 41"/>
          <p:cNvSpPr>
            <a:spLocks noChangeArrowheads="1"/>
          </p:cNvSpPr>
          <p:nvPr/>
        </p:nvSpPr>
        <p:spPr bwMode="auto">
          <a:xfrm rot="4338855">
            <a:off x="3595688" y="2195512"/>
            <a:ext cx="1435100" cy="92075"/>
          </a:xfrm>
          <a:prstGeom prst="rect">
            <a:avLst/>
          </a:prstGeom>
          <a:gradFill rotWithShape="0">
            <a:gsLst>
              <a:gs pos="0">
                <a:srgbClr val="184776"/>
              </a:gs>
              <a:gs pos="50000">
                <a:srgbClr val="3399FF"/>
              </a:gs>
              <a:gs pos="100000">
                <a:srgbClr val="184776"/>
              </a:gs>
            </a:gsLst>
            <a:lin ang="0" scaled="1"/>
          </a:gra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03" name="Rectangle 42"/>
          <p:cNvSpPr>
            <a:spLocks noChangeArrowheads="1"/>
          </p:cNvSpPr>
          <p:nvPr/>
        </p:nvSpPr>
        <p:spPr bwMode="auto">
          <a:xfrm>
            <a:off x="4529138" y="2895600"/>
            <a:ext cx="85725" cy="76200"/>
          </a:xfrm>
          <a:prstGeom prst="rect">
            <a:avLst/>
          </a:prstGeom>
          <a:gradFill rotWithShape="0">
            <a:gsLst>
              <a:gs pos="0">
                <a:srgbClr val="184776"/>
              </a:gs>
              <a:gs pos="50000">
                <a:srgbClr val="3399FF"/>
              </a:gs>
              <a:gs pos="100000">
                <a:srgbClr val="184776"/>
              </a:gs>
            </a:gsLst>
            <a:lin ang="5400000" scaled="1"/>
          </a:gra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04" name="Rectangle 43"/>
          <p:cNvSpPr>
            <a:spLocks noChangeArrowheads="1"/>
          </p:cNvSpPr>
          <p:nvPr/>
        </p:nvSpPr>
        <p:spPr bwMode="auto">
          <a:xfrm>
            <a:off x="1566863" y="2057400"/>
            <a:ext cx="436562" cy="228600"/>
          </a:xfrm>
          <a:prstGeom prst="rect">
            <a:avLst/>
          </a:prstGeom>
          <a:gradFill rotWithShape="0">
            <a:gsLst>
              <a:gs pos="0">
                <a:srgbClr val="FFFFCC"/>
              </a:gs>
              <a:gs pos="50000">
                <a:srgbClr val="76765E"/>
              </a:gs>
              <a:gs pos="100000">
                <a:srgbClr val="FFFFCC"/>
              </a:gs>
            </a:gsLst>
            <a:lin ang="5400000" scaled="1"/>
          </a:gra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05" name="Rectangle 44"/>
          <p:cNvSpPr>
            <a:spLocks noChangeArrowheads="1"/>
          </p:cNvSpPr>
          <p:nvPr/>
        </p:nvSpPr>
        <p:spPr bwMode="auto">
          <a:xfrm>
            <a:off x="1741488" y="1676400"/>
            <a:ext cx="87312" cy="381000"/>
          </a:xfrm>
          <a:prstGeom prst="rect">
            <a:avLst/>
          </a:prstGeom>
          <a:gradFill rotWithShape="0">
            <a:gsLst>
              <a:gs pos="0">
                <a:srgbClr val="12375C"/>
              </a:gs>
              <a:gs pos="50000">
                <a:srgbClr val="3399FF"/>
              </a:gs>
              <a:gs pos="100000">
                <a:srgbClr val="12375C"/>
              </a:gs>
            </a:gsLst>
            <a:lin ang="0" scaled="1"/>
          </a:gra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06" name="Rectangle 45"/>
          <p:cNvSpPr>
            <a:spLocks noChangeArrowheads="1"/>
          </p:cNvSpPr>
          <p:nvPr/>
        </p:nvSpPr>
        <p:spPr bwMode="auto">
          <a:xfrm>
            <a:off x="1741488" y="1600200"/>
            <a:ext cx="261937" cy="76200"/>
          </a:xfrm>
          <a:prstGeom prst="rect">
            <a:avLst/>
          </a:prstGeom>
          <a:gradFill rotWithShape="0">
            <a:gsLst>
              <a:gs pos="0">
                <a:srgbClr val="184776"/>
              </a:gs>
              <a:gs pos="50000">
                <a:srgbClr val="3399FF"/>
              </a:gs>
              <a:gs pos="100000">
                <a:srgbClr val="184776"/>
              </a:gs>
            </a:gsLst>
            <a:lin ang="5400000" scaled="1"/>
          </a:gra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07" name="Rectangle 46"/>
          <p:cNvSpPr>
            <a:spLocks noChangeArrowheads="1"/>
          </p:cNvSpPr>
          <p:nvPr/>
        </p:nvSpPr>
        <p:spPr bwMode="auto">
          <a:xfrm>
            <a:off x="1741488" y="2286000"/>
            <a:ext cx="87312" cy="3124200"/>
          </a:xfrm>
          <a:prstGeom prst="rect">
            <a:avLst/>
          </a:prstGeom>
          <a:gradFill rotWithShape="0">
            <a:gsLst>
              <a:gs pos="0">
                <a:srgbClr val="030A10"/>
              </a:gs>
              <a:gs pos="50000">
                <a:srgbClr val="3399FF"/>
              </a:gs>
              <a:gs pos="100000">
                <a:srgbClr val="030A10"/>
              </a:gs>
            </a:gsLst>
            <a:lin ang="0" scaled="1"/>
          </a:gra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08" name="Rectangle 47"/>
          <p:cNvSpPr>
            <a:spLocks noChangeArrowheads="1"/>
          </p:cNvSpPr>
          <p:nvPr/>
        </p:nvSpPr>
        <p:spPr bwMode="auto">
          <a:xfrm>
            <a:off x="347663" y="5410200"/>
            <a:ext cx="523875" cy="76200"/>
          </a:xfrm>
          <a:prstGeom prst="rect">
            <a:avLst/>
          </a:prstGeom>
          <a:gradFill rotWithShape="0">
            <a:gsLst>
              <a:gs pos="0">
                <a:srgbClr val="184776"/>
              </a:gs>
              <a:gs pos="50000">
                <a:srgbClr val="3399FF"/>
              </a:gs>
              <a:gs pos="100000">
                <a:srgbClr val="184776"/>
              </a:gs>
            </a:gsLst>
            <a:lin ang="5400000" scaled="1"/>
          </a:gra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09" name="Rectangle 48"/>
          <p:cNvSpPr>
            <a:spLocks noChangeArrowheads="1"/>
          </p:cNvSpPr>
          <p:nvPr/>
        </p:nvSpPr>
        <p:spPr bwMode="auto">
          <a:xfrm>
            <a:off x="522288" y="5257800"/>
            <a:ext cx="349250" cy="7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 b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0" name="Rectangle 49"/>
          <p:cNvSpPr>
            <a:spLocks noChangeArrowheads="1"/>
          </p:cNvSpPr>
          <p:nvPr/>
        </p:nvSpPr>
        <p:spPr bwMode="auto">
          <a:xfrm>
            <a:off x="1306513" y="5410200"/>
            <a:ext cx="522287" cy="76200"/>
          </a:xfrm>
          <a:prstGeom prst="rect">
            <a:avLst/>
          </a:prstGeom>
          <a:gradFill rotWithShape="0">
            <a:gsLst>
              <a:gs pos="0">
                <a:srgbClr val="184776"/>
              </a:gs>
              <a:gs pos="50000">
                <a:srgbClr val="3399FF"/>
              </a:gs>
              <a:gs pos="100000">
                <a:srgbClr val="184776"/>
              </a:gs>
            </a:gsLst>
            <a:lin ang="5400000" scaled="1"/>
          </a:gra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1" name="Rectangle 50"/>
          <p:cNvSpPr>
            <a:spLocks noChangeArrowheads="1"/>
          </p:cNvSpPr>
          <p:nvPr/>
        </p:nvSpPr>
        <p:spPr bwMode="auto">
          <a:xfrm>
            <a:off x="7662863" y="3352800"/>
            <a:ext cx="436562" cy="457200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291900"/>
              </a:gs>
            </a:gsLst>
            <a:lin ang="5400000" scaled="1"/>
          </a:gra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2" name="Rectangle 51"/>
          <p:cNvSpPr>
            <a:spLocks noChangeArrowheads="1"/>
          </p:cNvSpPr>
          <p:nvPr/>
        </p:nvSpPr>
        <p:spPr bwMode="auto">
          <a:xfrm>
            <a:off x="7140575" y="2667000"/>
            <a:ext cx="174625" cy="304800"/>
          </a:xfrm>
          <a:prstGeom prst="rect">
            <a:avLst/>
          </a:prstGeom>
          <a:gradFill rotWithShape="0">
            <a:gsLst>
              <a:gs pos="0">
                <a:srgbClr val="002F76"/>
              </a:gs>
              <a:gs pos="50000">
                <a:srgbClr val="0066FF"/>
              </a:gs>
              <a:gs pos="100000">
                <a:srgbClr val="002F76"/>
              </a:gs>
            </a:gsLst>
            <a:lin ang="0" scaled="1"/>
          </a:grad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3" name="Rectangle 52"/>
          <p:cNvSpPr>
            <a:spLocks noChangeArrowheads="1"/>
          </p:cNvSpPr>
          <p:nvPr/>
        </p:nvSpPr>
        <p:spPr bwMode="auto">
          <a:xfrm>
            <a:off x="7489825" y="3657600"/>
            <a:ext cx="173038" cy="76200"/>
          </a:xfrm>
          <a:prstGeom prst="rect">
            <a:avLst/>
          </a:prstGeom>
          <a:gradFill rotWithShape="0">
            <a:gsLst>
              <a:gs pos="0">
                <a:srgbClr val="002F76"/>
              </a:gs>
              <a:gs pos="50000">
                <a:srgbClr val="0066FF"/>
              </a:gs>
              <a:gs pos="100000">
                <a:srgbClr val="002F76"/>
              </a:gs>
            </a:gsLst>
            <a:lin ang="5400000" scaled="1"/>
          </a:grad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4" name="Rectangle 53"/>
          <p:cNvSpPr>
            <a:spLocks noChangeArrowheads="1"/>
          </p:cNvSpPr>
          <p:nvPr/>
        </p:nvSpPr>
        <p:spPr bwMode="auto">
          <a:xfrm>
            <a:off x="7315200" y="2895600"/>
            <a:ext cx="87313" cy="76200"/>
          </a:xfrm>
          <a:prstGeom prst="rect">
            <a:avLst/>
          </a:prstGeom>
          <a:gradFill rotWithShape="0">
            <a:gsLst>
              <a:gs pos="0">
                <a:srgbClr val="002F76"/>
              </a:gs>
              <a:gs pos="50000">
                <a:srgbClr val="0066FF"/>
              </a:gs>
              <a:gs pos="100000">
                <a:srgbClr val="002F76"/>
              </a:gs>
            </a:gsLst>
            <a:lin ang="5400000" scaled="1"/>
          </a:grad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5" name="Rectangle 54"/>
          <p:cNvSpPr>
            <a:spLocks noChangeArrowheads="1"/>
          </p:cNvSpPr>
          <p:nvPr/>
        </p:nvSpPr>
        <p:spPr bwMode="auto">
          <a:xfrm>
            <a:off x="7140575" y="2667000"/>
            <a:ext cx="174625" cy="7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6" name="Line 55"/>
          <p:cNvSpPr>
            <a:spLocks noChangeShapeType="1"/>
          </p:cNvSpPr>
          <p:nvPr/>
        </p:nvSpPr>
        <p:spPr bwMode="auto">
          <a:xfrm>
            <a:off x="5921375" y="2743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7" name="Line 56"/>
          <p:cNvSpPr>
            <a:spLocks noChangeShapeType="1"/>
          </p:cNvSpPr>
          <p:nvPr/>
        </p:nvSpPr>
        <p:spPr bwMode="auto">
          <a:xfrm>
            <a:off x="5486400" y="2743200"/>
            <a:ext cx="434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8" name="Text Box 57"/>
          <p:cNvSpPr txBox="1">
            <a:spLocks noChangeArrowheads="1"/>
          </p:cNvSpPr>
          <p:nvPr/>
        </p:nvSpPr>
        <p:spPr bwMode="auto">
          <a:xfrm>
            <a:off x="6008688" y="2133600"/>
            <a:ext cx="958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t-BR" sz="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pt-BR" sz="12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368,00 (máximo)</a:t>
            </a:r>
          </a:p>
        </p:txBody>
      </p:sp>
      <p:sp>
        <p:nvSpPr>
          <p:cNvPr id="7219" name="Line 58"/>
          <p:cNvSpPr>
            <a:spLocks noChangeShapeType="1"/>
          </p:cNvSpPr>
          <p:nvPr/>
        </p:nvSpPr>
        <p:spPr bwMode="auto">
          <a:xfrm>
            <a:off x="8359775" y="3581400"/>
            <a:ext cx="436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20" name="Line 59"/>
          <p:cNvSpPr>
            <a:spLocks noChangeShapeType="1"/>
          </p:cNvSpPr>
          <p:nvPr/>
        </p:nvSpPr>
        <p:spPr bwMode="auto">
          <a:xfrm>
            <a:off x="8796338" y="3581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21" name="Text Box 60"/>
          <p:cNvSpPr txBox="1">
            <a:spLocks noChangeArrowheads="1"/>
          </p:cNvSpPr>
          <p:nvPr/>
        </p:nvSpPr>
        <p:spPr bwMode="auto">
          <a:xfrm>
            <a:off x="8099425" y="3124200"/>
            <a:ext cx="1044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t-BR" sz="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pt-BR" sz="12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353,00 (máximo)</a:t>
            </a:r>
          </a:p>
        </p:txBody>
      </p:sp>
      <p:sp>
        <p:nvSpPr>
          <p:cNvPr id="7222" name="Line 61"/>
          <p:cNvSpPr>
            <a:spLocks noChangeShapeType="1"/>
          </p:cNvSpPr>
          <p:nvPr/>
        </p:nvSpPr>
        <p:spPr bwMode="auto">
          <a:xfrm flipH="1">
            <a:off x="6443663" y="2743200"/>
            <a:ext cx="6969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23" name="Text Box 62"/>
          <p:cNvSpPr txBox="1">
            <a:spLocks noChangeArrowheads="1"/>
          </p:cNvSpPr>
          <p:nvPr/>
        </p:nvSpPr>
        <p:spPr bwMode="auto">
          <a:xfrm>
            <a:off x="2613025" y="914400"/>
            <a:ext cx="957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t-BR" sz="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pt-BR" sz="12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399,00 (máximo)</a:t>
            </a:r>
            <a:endParaRPr lang="pt-BR" sz="10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24" name="Line 63"/>
          <p:cNvSpPr>
            <a:spLocks noChangeShapeType="1"/>
          </p:cNvSpPr>
          <p:nvPr/>
        </p:nvSpPr>
        <p:spPr bwMode="auto">
          <a:xfrm>
            <a:off x="6705600" y="2590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25" name="Line 64"/>
          <p:cNvSpPr>
            <a:spLocks noChangeShapeType="1"/>
          </p:cNvSpPr>
          <p:nvPr/>
        </p:nvSpPr>
        <p:spPr bwMode="auto">
          <a:xfrm>
            <a:off x="6270625" y="2590800"/>
            <a:ext cx="434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26" name="Line 65"/>
          <p:cNvSpPr>
            <a:spLocks noChangeShapeType="1"/>
          </p:cNvSpPr>
          <p:nvPr/>
        </p:nvSpPr>
        <p:spPr bwMode="auto">
          <a:xfrm>
            <a:off x="3309938" y="1371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27" name="Line 66"/>
          <p:cNvSpPr>
            <a:spLocks noChangeShapeType="1"/>
          </p:cNvSpPr>
          <p:nvPr/>
        </p:nvSpPr>
        <p:spPr bwMode="auto">
          <a:xfrm>
            <a:off x="2873375" y="1371600"/>
            <a:ext cx="436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28" name="Text Box 67"/>
          <p:cNvSpPr txBox="1">
            <a:spLocks noChangeArrowheads="1"/>
          </p:cNvSpPr>
          <p:nvPr/>
        </p:nvSpPr>
        <p:spPr bwMode="auto">
          <a:xfrm>
            <a:off x="5138738" y="2286000"/>
            <a:ext cx="957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t-BR" sz="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pt-BR" sz="12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363,60 (máximo)</a:t>
            </a:r>
          </a:p>
        </p:txBody>
      </p:sp>
      <p:sp>
        <p:nvSpPr>
          <p:cNvPr id="7229" name="Line 68"/>
          <p:cNvSpPr>
            <a:spLocks noChangeShapeType="1"/>
          </p:cNvSpPr>
          <p:nvPr/>
        </p:nvSpPr>
        <p:spPr bwMode="auto">
          <a:xfrm flipH="1">
            <a:off x="1566863" y="5105400"/>
            <a:ext cx="1046162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0" name="Line 69"/>
          <p:cNvSpPr>
            <a:spLocks noChangeShapeType="1"/>
          </p:cNvSpPr>
          <p:nvPr/>
        </p:nvSpPr>
        <p:spPr bwMode="auto">
          <a:xfrm rot="6733446" flipV="1">
            <a:off x="7527925" y="2759075"/>
            <a:ext cx="86995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1" name="Line 70"/>
          <p:cNvSpPr>
            <a:spLocks noChangeShapeType="1"/>
          </p:cNvSpPr>
          <p:nvPr/>
        </p:nvSpPr>
        <p:spPr bwMode="auto">
          <a:xfrm flipV="1">
            <a:off x="8099425" y="4267200"/>
            <a:ext cx="87313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2" name="Rectangle 71"/>
          <p:cNvSpPr>
            <a:spLocks noChangeArrowheads="1"/>
          </p:cNvSpPr>
          <p:nvPr/>
        </p:nvSpPr>
        <p:spPr bwMode="auto">
          <a:xfrm>
            <a:off x="1481138" y="2209800"/>
            <a:ext cx="85725" cy="7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3" name="Rectangle 72"/>
          <p:cNvSpPr>
            <a:spLocks noChangeArrowheads="1"/>
          </p:cNvSpPr>
          <p:nvPr/>
        </p:nvSpPr>
        <p:spPr bwMode="auto">
          <a:xfrm>
            <a:off x="4529138" y="2590800"/>
            <a:ext cx="434975" cy="457200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291900"/>
              </a:gs>
            </a:gsLst>
            <a:lin ang="5400000" scaled="1"/>
          </a:gra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4" name="Rectangle 73"/>
          <p:cNvSpPr>
            <a:spLocks noChangeArrowheads="1"/>
          </p:cNvSpPr>
          <p:nvPr/>
        </p:nvSpPr>
        <p:spPr bwMode="auto">
          <a:xfrm>
            <a:off x="871538" y="5105400"/>
            <a:ext cx="609600" cy="381000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291900"/>
              </a:gs>
            </a:gsLst>
            <a:lin ang="5400000" scaled="1"/>
          </a:gra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5" name="Freeform 74"/>
          <p:cNvSpPr>
            <a:spLocks/>
          </p:cNvSpPr>
          <p:nvPr/>
        </p:nvSpPr>
        <p:spPr bwMode="auto">
          <a:xfrm>
            <a:off x="7061200" y="2787650"/>
            <a:ext cx="114300" cy="101600"/>
          </a:xfrm>
          <a:custGeom>
            <a:avLst/>
            <a:gdLst>
              <a:gd name="T0" fmla="*/ 79829 w 63"/>
              <a:gd name="T1" fmla="*/ 0 h 64"/>
              <a:gd name="T2" fmla="*/ 43543 w 63"/>
              <a:gd name="T3" fmla="*/ 76200 h 64"/>
              <a:gd name="T4" fmla="*/ 29029 w 63"/>
              <a:gd name="T5" fmla="*/ 95250 h 64"/>
              <a:gd name="T6" fmla="*/ 7257 w 63"/>
              <a:gd name="T7" fmla="*/ 101600 h 64"/>
              <a:gd name="T8" fmla="*/ 65314 w 63"/>
              <a:gd name="T9" fmla="*/ 95250 h 64"/>
              <a:gd name="T10" fmla="*/ 79829 w 63"/>
              <a:gd name="T11" fmla="*/ 0 h 6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3"/>
              <a:gd name="T19" fmla="*/ 0 h 64"/>
              <a:gd name="T20" fmla="*/ 63 w 63"/>
              <a:gd name="T21" fmla="*/ 64 h 6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3" h="64">
                <a:moveTo>
                  <a:pt x="44" y="0"/>
                </a:moveTo>
                <a:cubicBezTo>
                  <a:pt x="38" y="18"/>
                  <a:pt x="32" y="32"/>
                  <a:pt x="24" y="48"/>
                </a:cubicBezTo>
                <a:cubicBezTo>
                  <a:pt x="22" y="52"/>
                  <a:pt x="20" y="57"/>
                  <a:pt x="16" y="60"/>
                </a:cubicBezTo>
                <a:cubicBezTo>
                  <a:pt x="13" y="63"/>
                  <a:pt x="0" y="64"/>
                  <a:pt x="4" y="64"/>
                </a:cubicBezTo>
                <a:cubicBezTo>
                  <a:pt x="15" y="64"/>
                  <a:pt x="25" y="61"/>
                  <a:pt x="36" y="60"/>
                </a:cubicBezTo>
                <a:cubicBezTo>
                  <a:pt x="63" y="51"/>
                  <a:pt x="44" y="23"/>
                  <a:pt x="44" y="0"/>
                </a:cubicBezTo>
                <a:close/>
              </a:path>
            </a:pathLst>
          </a:custGeom>
          <a:gradFill rotWithShape="0">
            <a:gsLst>
              <a:gs pos="0">
                <a:srgbClr val="0066FF"/>
              </a:gs>
              <a:gs pos="100000">
                <a:srgbClr val="002F76"/>
              </a:gs>
            </a:gsLst>
            <a:lin ang="5400000" scaled="1"/>
          </a:gradFill>
          <a:ln w="9525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6" name="Rectangle 75"/>
          <p:cNvSpPr>
            <a:spLocks noChangeArrowheads="1"/>
          </p:cNvSpPr>
          <p:nvPr/>
        </p:nvSpPr>
        <p:spPr bwMode="auto">
          <a:xfrm rot="1776">
            <a:off x="6618288" y="2895600"/>
            <a:ext cx="522287" cy="7620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002F76"/>
              </a:gs>
            </a:gsLst>
            <a:lin ang="5400000" scaled="1"/>
          </a:grad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7" name="Rectangle 76"/>
          <p:cNvSpPr>
            <a:spLocks noChangeArrowheads="1"/>
          </p:cNvSpPr>
          <p:nvPr/>
        </p:nvSpPr>
        <p:spPr bwMode="auto">
          <a:xfrm rot="10428">
            <a:off x="7400925" y="2894013"/>
            <a:ext cx="84138" cy="839787"/>
          </a:xfrm>
          <a:prstGeom prst="rect">
            <a:avLst/>
          </a:prstGeom>
          <a:gradFill rotWithShape="0">
            <a:gsLst>
              <a:gs pos="0">
                <a:srgbClr val="002F76"/>
              </a:gs>
              <a:gs pos="50000">
                <a:srgbClr val="0066FF"/>
              </a:gs>
              <a:gs pos="100000">
                <a:srgbClr val="002F76"/>
              </a:gs>
            </a:gsLst>
            <a:lin ang="0" scaled="1"/>
          </a:grad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8" name="Freeform 77"/>
          <p:cNvSpPr>
            <a:spLocks/>
          </p:cNvSpPr>
          <p:nvPr/>
        </p:nvSpPr>
        <p:spPr bwMode="auto">
          <a:xfrm>
            <a:off x="6530975" y="2913063"/>
            <a:ext cx="103188" cy="55562"/>
          </a:xfrm>
          <a:custGeom>
            <a:avLst/>
            <a:gdLst>
              <a:gd name="T0" fmla="*/ 0 w 57"/>
              <a:gd name="T1" fmla="*/ 46037 h 35"/>
              <a:gd name="T2" fmla="*/ 83275 w 57"/>
              <a:gd name="T3" fmla="*/ 55562 h 35"/>
              <a:gd name="T4" fmla="*/ 79654 w 57"/>
              <a:gd name="T5" fmla="*/ 23812 h 35"/>
              <a:gd name="T6" fmla="*/ 54309 w 57"/>
              <a:gd name="T7" fmla="*/ 4762 h 35"/>
              <a:gd name="T8" fmla="*/ 21724 w 57"/>
              <a:gd name="T9" fmla="*/ 23812 h 35"/>
              <a:gd name="T10" fmla="*/ 10862 w 57"/>
              <a:gd name="T11" fmla="*/ 30162 h 35"/>
              <a:gd name="T12" fmla="*/ 0 w 57"/>
              <a:gd name="T13" fmla="*/ 46037 h 3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7"/>
              <a:gd name="T22" fmla="*/ 0 h 35"/>
              <a:gd name="T23" fmla="*/ 57 w 57"/>
              <a:gd name="T24" fmla="*/ 35 h 3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7" h="35">
                <a:moveTo>
                  <a:pt x="0" y="29"/>
                </a:moveTo>
                <a:cubicBezTo>
                  <a:pt x="16" y="31"/>
                  <a:pt x="29" y="34"/>
                  <a:pt x="46" y="35"/>
                </a:cubicBezTo>
                <a:cubicBezTo>
                  <a:pt x="49" y="26"/>
                  <a:pt x="57" y="19"/>
                  <a:pt x="44" y="15"/>
                </a:cubicBezTo>
                <a:cubicBezTo>
                  <a:pt x="48" y="0"/>
                  <a:pt x="46" y="1"/>
                  <a:pt x="30" y="3"/>
                </a:cubicBezTo>
                <a:cubicBezTo>
                  <a:pt x="24" y="7"/>
                  <a:pt x="18" y="11"/>
                  <a:pt x="12" y="15"/>
                </a:cubicBezTo>
                <a:cubicBezTo>
                  <a:pt x="10" y="16"/>
                  <a:pt x="6" y="19"/>
                  <a:pt x="6" y="19"/>
                </a:cubicBezTo>
                <a:cubicBezTo>
                  <a:pt x="5" y="20"/>
                  <a:pt x="0" y="34"/>
                  <a:pt x="0" y="29"/>
                </a:cubicBezTo>
                <a:close/>
              </a:path>
            </a:pathLst>
          </a:custGeom>
          <a:solidFill>
            <a:srgbClr val="0066FF"/>
          </a:solidFill>
          <a:ln w="9525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7608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" dur="500"/>
                                        <p:tgtEl>
                                          <p:spTgt spid="139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" dur="500"/>
                                        <p:tgtEl>
                                          <p:spTgt spid="139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39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39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39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85" grpId="0" animBg="1"/>
      <p:bldP spid="139286" grpId="0" animBg="1"/>
      <p:bldP spid="139292" grpId="0" animBg="1"/>
      <p:bldP spid="139301" grpId="0" animBg="1"/>
      <p:bldP spid="139302" grpId="0" animBg="1"/>
      <p:bldP spid="13930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394" name="Picture 2" descr="Guand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5172075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5395" name="Text Box 3"/>
          <p:cNvSpPr txBox="1">
            <a:spLocks noChangeArrowheads="1"/>
          </p:cNvSpPr>
          <p:nvPr/>
        </p:nvSpPr>
        <p:spPr bwMode="auto">
          <a:xfrm>
            <a:off x="990600" y="700088"/>
            <a:ext cx="7583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sz="2800" b="1">
                <a:solidFill>
                  <a:srgbClr val="3333CC"/>
                </a:solidFill>
                <a:latin typeface="Arial" charset="0"/>
              </a:rPr>
              <a:t>Estação de Tratamento de Água do Guandu</a:t>
            </a:r>
          </a:p>
        </p:txBody>
      </p:sp>
      <p:pic>
        <p:nvPicPr>
          <p:cNvPr id="315396" name="Picture 4" descr="Guandu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371600"/>
            <a:ext cx="2667000" cy="224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5397" name="Text Box 5"/>
          <p:cNvSpPr txBox="1">
            <a:spLocks noChangeArrowheads="1"/>
          </p:cNvSpPr>
          <p:nvPr/>
        </p:nvSpPr>
        <p:spPr bwMode="auto">
          <a:xfrm>
            <a:off x="6172200" y="4191000"/>
            <a:ext cx="25146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solidFill>
                  <a:srgbClr val="3333CC"/>
                </a:solidFill>
                <a:latin typeface="Arial" charset="0"/>
              </a:rPr>
              <a:t>Inaugurada em 1955, a Estação de Tratamento de Água do Guandu produz hoje cerca de 48 mil litros por segundo</a:t>
            </a:r>
          </a:p>
        </p:txBody>
      </p:sp>
    </p:spTree>
    <p:extLst>
      <p:ext uri="{BB962C8B-B14F-4D97-AF65-F5344CB8AC3E}">
        <p14:creationId xmlns:p14="http://schemas.microsoft.com/office/powerpoint/2010/main" val="399415685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6613"/>
          </a:xfrm>
          <a:solidFill>
            <a:srgbClr val="3366FF"/>
          </a:solidFill>
        </p:spPr>
        <p:txBody>
          <a:bodyPr/>
          <a:lstStyle/>
          <a:p>
            <a:r>
              <a:rPr lang="pt-BR" altLang="pt-BR" sz="3600">
                <a:solidFill>
                  <a:schemeClr val="bg1"/>
                </a:solidFill>
              </a:rPr>
              <a:t>LAGOA X RIO GUANDU</a:t>
            </a:r>
          </a:p>
        </p:txBody>
      </p:sp>
      <p:pic>
        <p:nvPicPr>
          <p:cNvPr id="47107" name="Picture 3" descr="LAGO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792163"/>
            <a:ext cx="9144000" cy="60658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3543300" y="5969000"/>
            <a:ext cx="971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>
                <a:solidFill>
                  <a:schemeClr val="bg1"/>
                </a:solidFill>
              </a:rPr>
              <a:t>LAGOA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7969250" y="4581525"/>
            <a:ext cx="1174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pt-BR" altLang="pt-BR">
                <a:solidFill>
                  <a:schemeClr val="bg1"/>
                </a:solidFill>
              </a:rPr>
              <a:t>RIO</a:t>
            </a:r>
          </a:p>
          <a:p>
            <a:pPr algn="ctr"/>
            <a:r>
              <a:rPr lang="pt-BR" altLang="pt-BR">
                <a:solidFill>
                  <a:schemeClr val="bg1"/>
                </a:solidFill>
              </a:rPr>
              <a:t>GUANDU</a:t>
            </a:r>
          </a:p>
        </p:txBody>
      </p:sp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6516688" y="2060575"/>
            <a:ext cx="1511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pt-BR" altLang="pt-BR">
                <a:solidFill>
                  <a:schemeClr val="bg1"/>
                </a:solidFill>
              </a:rPr>
              <a:t>CAPTAÇÃO</a:t>
            </a:r>
          </a:p>
        </p:txBody>
      </p:sp>
    </p:spTree>
    <p:extLst>
      <p:ext uri="{BB962C8B-B14F-4D97-AF65-F5344CB8AC3E}">
        <p14:creationId xmlns:p14="http://schemas.microsoft.com/office/powerpoint/2010/main" val="413078749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1325</TotalTime>
  <Words>303</Words>
  <Application>Microsoft Office PowerPoint</Application>
  <PresentationFormat>Apresentação na tela (4:3)</PresentationFormat>
  <Paragraphs>103</Paragraphs>
  <Slides>14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6</vt:i4>
      </vt:variant>
      <vt:variant>
        <vt:lpstr>Títulos de slides</vt:lpstr>
      </vt:variant>
      <vt:variant>
        <vt:i4>14</vt:i4>
      </vt:variant>
    </vt:vector>
  </HeadingPairs>
  <TitlesOfParts>
    <vt:vector size="20" baseType="lpstr">
      <vt:lpstr>Tema do Office</vt:lpstr>
      <vt:lpstr>1_Tema do Office</vt:lpstr>
      <vt:lpstr>Estrutura padrão</vt:lpstr>
      <vt:lpstr>Blank Presentation</vt:lpstr>
      <vt:lpstr>1_Blank Presentation</vt:lpstr>
      <vt:lpstr>1_Design padrão</vt:lpstr>
      <vt:lpstr>Apresentação do PowerPoint</vt:lpstr>
      <vt:lpstr>Apresentação do PowerPoint</vt:lpstr>
      <vt:lpstr>São Pedro é culpado pelos preços de 2013?</vt:lpstr>
      <vt:lpstr>Apresentação do PowerPoint</vt:lpstr>
      <vt:lpstr>Se a hidrologia não foi ruim, porque os reservatórios esvaziaram?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LAGOA X RIO GUANDU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jerson</dc:creator>
  <cp:lastModifiedBy>jerson</cp:lastModifiedBy>
  <cp:revision>62</cp:revision>
  <dcterms:created xsi:type="dcterms:W3CDTF">2014-06-10T00:03:00Z</dcterms:created>
  <dcterms:modified xsi:type="dcterms:W3CDTF">2014-12-02T19:58:28Z</dcterms:modified>
</cp:coreProperties>
</file>