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9" r:id="rId4"/>
    <p:sldId id="257" r:id="rId5"/>
    <p:sldId id="269" r:id="rId6"/>
    <p:sldId id="273" r:id="rId7"/>
    <p:sldId id="270" r:id="rId8"/>
    <p:sldId id="271" r:id="rId9"/>
    <p:sldId id="264" r:id="rId10"/>
    <p:sldId id="265" r:id="rId11"/>
    <p:sldId id="266" r:id="rId12"/>
    <p:sldId id="267" r:id="rId13"/>
    <p:sldId id="260" r:id="rId14"/>
    <p:sldId id="261" r:id="rId15"/>
    <p:sldId id="262" r:id="rId16"/>
    <p:sldId id="263" r:id="rId17"/>
    <p:sldId id="272" r:id="rId18"/>
    <p:sldId id="274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83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97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61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60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72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632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710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134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3870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94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9421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C65CB-55FE-4397-9494-BE7CA673CB55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97355-963B-4D1C-9757-0DF3112D01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159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188640"/>
            <a:ext cx="6229350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457325" y="4653136"/>
            <a:ext cx="6229350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Cenários para a Expansão da Matriz  Energética sob a Ótica  dos Aspectos Socioambientais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 smtClean="0"/>
              <a:t>Jerson Kelman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298185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/>
          <p:nvPr/>
        </p:nvPicPr>
        <p:blipFill rotWithShape="1">
          <a:blip r:embed="rId2"/>
          <a:srcRect l="4669" t="11641" r="5969" b="13550"/>
          <a:stretch/>
        </p:blipFill>
        <p:spPr bwMode="auto">
          <a:xfrm>
            <a:off x="2199139" y="283146"/>
            <a:ext cx="4823460" cy="22974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C:\Users\jerson\Documents\licenciamento ambiental\Sun and Wind Alter Global Landscape, Leaving Utilities Behind - NYTimes_com_arquivos\renewables-1410567791614-articleLar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16" y="2668595"/>
            <a:ext cx="8359056" cy="392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29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60648"/>
            <a:ext cx="5911063" cy="572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07504" y="188640"/>
            <a:ext cx="266429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clearances had continued at their rate in 2005, an extra 3.2 billion </a:t>
            </a:r>
            <a:r>
              <a:rPr lang="en-US" sz="2400" dirty="0" err="1"/>
              <a:t>tonnes</a:t>
            </a:r>
            <a:r>
              <a:rPr lang="en-US" sz="2400" dirty="0"/>
              <a:t> of carbon dioxide would have been put into the atmosphere. That is an amount equal to a year’s emissions from the European Union. </a:t>
            </a:r>
            <a:endParaRPr lang="en-US" sz="2400" dirty="0" smtClean="0"/>
          </a:p>
          <a:p>
            <a:r>
              <a:rPr lang="en-US" sz="2400" dirty="0" smtClean="0"/>
              <a:t>Arguably</a:t>
            </a:r>
            <a:r>
              <a:rPr lang="en-US" sz="2400" dirty="0"/>
              <a:t>, then, Brazil is now the world leader in tackling climate change.</a:t>
            </a:r>
            <a:endParaRPr lang="pt-BR" sz="24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3779912" y="6309320"/>
            <a:ext cx="46805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The </a:t>
            </a:r>
            <a:r>
              <a:rPr lang="en-US" dirty="0" smtClean="0"/>
              <a:t>Economist (June </a:t>
            </a:r>
            <a:r>
              <a:rPr lang="pt-BR" dirty="0" smtClean="0"/>
              <a:t>7, 2014)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246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941712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6012160" y="5949280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Fonte: Energy </a:t>
            </a:r>
            <a:r>
              <a:rPr lang="pt-BR" sz="1600" dirty="0" err="1" smtClean="0"/>
              <a:t>Report</a:t>
            </a:r>
            <a:r>
              <a:rPr lang="pt-BR" sz="1600" dirty="0" smtClean="0"/>
              <a:t> (PSR)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164636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5536" y="260648"/>
            <a:ext cx="835292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Cenários para a Expansão da Matriz  Energética sob a Ótica  dos Aspectos Socioambientais</a:t>
            </a:r>
          </a:p>
          <a:p>
            <a:endParaRPr lang="pt-BR" sz="3200" dirty="0" smtClean="0"/>
          </a:p>
          <a:p>
            <a:r>
              <a:rPr lang="pt-BR" sz="3200" dirty="0" smtClean="0"/>
              <a:t>Térmicas flexíveis estão funcionando continuamente desde o fim de 2012. </a:t>
            </a:r>
          </a:p>
          <a:p>
            <a:r>
              <a:rPr lang="pt-BR" sz="3200" dirty="0" smtClean="0"/>
              <a:t>Isso é normal?</a:t>
            </a:r>
          </a:p>
          <a:p>
            <a:endParaRPr lang="pt-BR" sz="3200" dirty="0"/>
          </a:p>
          <a:p>
            <a:r>
              <a:rPr lang="pt-BR" sz="3200" dirty="0" smtClean="0"/>
              <a:t>Diminuição da capacidade de armazenamento 	25 meses (1970)  X  5 meses (2014)</a:t>
            </a:r>
          </a:p>
          <a:p>
            <a:endParaRPr lang="pt-BR" sz="3200" dirty="0" smtClean="0"/>
          </a:p>
          <a:p>
            <a:r>
              <a:rPr lang="pt-BR" sz="3200" dirty="0" smtClean="0"/>
              <a:t>Aumento da geração intermitente.</a:t>
            </a:r>
          </a:p>
          <a:p>
            <a:r>
              <a:rPr lang="pt-BR" sz="3200" dirty="0" smtClean="0"/>
              <a:t>Térmicas backup? Térmicas na base? Quais fontes?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585770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839609"/>
            <a:ext cx="80648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RESOLUÇÃO CONAMA nº 279, de 27 de junho de 2001</a:t>
            </a:r>
          </a:p>
          <a:p>
            <a:pPr algn="ctr"/>
            <a:r>
              <a:rPr lang="pt-BR" sz="2400" b="1" dirty="0"/>
              <a:t>Publicada no DOU no 125-E, de 29 de junho de 2001, Seção 1, páginas 165-166</a:t>
            </a:r>
          </a:p>
          <a:p>
            <a:pPr algn="r"/>
            <a:r>
              <a:rPr lang="pt-BR" sz="2400" i="1" dirty="0"/>
              <a:t>Estabelece procedimentos para o licenciamento ambiental</a:t>
            </a:r>
          </a:p>
          <a:p>
            <a:pPr algn="r"/>
            <a:r>
              <a:rPr lang="pt-BR" sz="2400" i="1" dirty="0" smtClean="0"/>
              <a:t>simplificado </a:t>
            </a:r>
            <a:r>
              <a:rPr lang="pt-BR" sz="2400" i="1" dirty="0"/>
              <a:t>de empreendimentos elétricos com</a:t>
            </a:r>
          </a:p>
          <a:p>
            <a:pPr algn="r"/>
            <a:r>
              <a:rPr lang="pt-BR" sz="2400" i="1" dirty="0"/>
              <a:t>pequeno potencial de impacto </a:t>
            </a:r>
            <a:r>
              <a:rPr lang="pt-BR" sz="2400" i="1" dirty="0" smtClean="0"/>
              <a:t>ambiental</a:t>
            </a:r>
          </a:p>
          <a:p>
            <a:pPr algn="r"/>
            <a:endParaRPr lang="pt-BR" sz="2400" i="1" dirty="0"/>
          </a:p>
          <a:p>
            <a:r>
              <a:rPr lang="pt-BR" sz="2400" dirty="0"/>
              <a:t>Considerando a necessidade de estabelecer procedimento </a:t>
            </a:r>
            <a:r>
              <a:rPr lang="pt-BR" sz="2400" dirty="0" smtClean="0"/>
              <a:t>simplificado </a:t>
            </a:r>
            <a:r>
              <a:rPr lang="pt-BR" sz="2400" dirty="0"/>
              <a:t>para o </a:t>
            </a:r>
            <a:r>
              <a:rPr lang="pt-BR" sz="2400" dirty="0" smtClean="0"/>
              <a:t>licenciamento ambiental</a:t>
            </a:r>
            <a:r>
              <a:rPr lang="pt-BR" sz="2400" dirty="0"/>
              <a:t>, com </a:t>
            </a:r>
            <a:r>
              <a:rPr lang="pt-BR" sz="2400" b="1" dirty="0"/>
              <a:t>prazo máximo de sessenta dias de tramitação</a:t>
            </a:r>
            <a:r>
              <a:rPr lang="pt-BR" sz="2400" dirty="0"/>
              <a:t>, dos </a:t>
            </a:r>
            <a:r>
              <a:rPr lang="pt-BR" sz="2400" dirty="0" smtClean="0"/>
              <a:t>empreendimentos com </a:t>
            </a:r>
            <a:r>
              <a:rPr lang="pt-BR" sz="2400" dirty="0"/>
              <a:t>impacto ambiental de pequeno porte, necessários ao incremento da </a:t>
            </a:r>
            <a:r>
              <a:rPr lang="pt-BR" sz="2400" dirty="0" smtClean="0"/>
              <a:t>oferta de </a:t>
            </a:r>
            <a:r>
              <a:rPr lang="pt-BR" sz="2400" dirty="0"/>
              <a:t>energia elétrica no </a:t>
            </a:r>
            <a:r>
              <a:rPr lang="pt-BR" sz="2400" dirty="0" smtClean="0"/>
              <a:t>País...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997018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33" y="1484784"/>
            <a:ext cx="8790221" cy="3553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206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2" y="404664"/>
            <a:ext cx="7848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Licenciamento Ambiental de Usinas Hidroelétricas</a:t>
            </a:r>
          </a:p>
          <a:p>
            <a:pPr algn="ctr"/>
            <a:r>
              <a:rPr lang="pt-BR" sz="2000" dirty="0"/>
              <a:t>I - Exposição de </a:t>
            </a:r>
            <a:r>
              <a:rPr lang="pt-BR" sz="2000" dirty="0" smtClean="0"/>
              <a:t>motivos (2007)</a:t>
            </a:r>
            <a:endParaRPr lang="pt-BR" sz="2000" dirty="0"/>
          </a:p>
          <a:p>
            <a:endParaRPr lang="pt-BR" sz="2000" dirty="0" smtClean="0"/>
          </a:p>
          <a:p>
            <a:r>
              <a:rPr lang="pt-BR" sz="2000" dirty="0"/>
              <a:t>A</a:t>
            </a:r>
            <a:r>
              <a:rPr lang="pt-BR" sz="2000" dirty="0" smtClean="0"/>
              <a:t> </a:t>
            </a:r>
            <a:r>
              <a:rPr lang="pt-BR" sz="2000" dirty="0"/>
              <a:t>legislação ambiental e as normas aprovadas pelo Conselho Nacional de Meio Ambiente – CONAMA têm tido o indesejável efeito de fazer com </a:t>
            </a:r>
            <a:r>
              <a:rPr lang="pt-BR" sz="2000" u="sng" dirty="0" smtClean="0"/>
              <a:t>cada</a:t>
            </a:r>
            <a:r>
              <a:rPr lang="pt-BR" sz="2000" dirty="0" smtClean="0"/>
              <a:t> </a:t>
            </a:r>
            <a:r>
              <a:rPr lang="pt-BR" sz="2000" dirty="0"/>
              <a:t>potencial hidráulico seja examinado de per si, sem visão de conjunto, com prevalência do interesse local sobre o nacional. </a:t>
            </a:r>
            <a:endParaRPr lang="pt-BR" sz="2000" dirty="0" smtClean="0"/>
          </a:p>
          <a:p>
            <a:endParaRPr lang="pt-BR" sz="2000" dirty="0"/>
          </a:p>
          <a:p>
            <a:r>
              <a:rPr lang="pt-BR" sz="2000" dirty="0"/>
              <a:t>A proposta </a:t>
            </a:r>
            <a:r>
              <a:rPr lang="pt-BR" sz="2000" dirty="0" smtClean="0"/>
              <a:t>atribui </a:t>
            </a:r>
            <a:r>
              <a:rPr lang="pt-BR" sz="2000" dirty="0"/>
              <a:t>ao Presidente da </a:t>
            </a:r>
            <a:r>
              <a:rPr lang="pt-BR" sz="2000" dirty="0" smtClean="0"/>
              <a:t>República... </a:t>
            </a:r>
            <a:r>
              <a:rPr lang="pt-BR" sz="2000" dirty="0"/>
              <a:t>a responsabilidade de selecionar um leque de obras que produza suficiente energia para o crescimento econômico e ampliação da oferta de empregos, e que produza impacto </a:t>
            </a:r>
            <a:r>
              <a:rPr lang="pt-BR" sz="2000" dirty="0" smtClean="0"/>
              <a:t>socioambiental </a:t>
            </a:r>
            <a:r>
              <a:rPr lang="pt-BR" sz="2000" u="sng" dirty="0"/>
              <a:t>mínimo</a:t>
            </a:r>
            <a:r>
              <a:rPr lang="pt-BR" sz="2000" dirty="0"/>
              <a:t>. O que é bem diferente de impacto nulo.  </a:t>
            </a:r>
            <a:endParaRPr lang="pt-BR" sz="2000" dirty="0" smtClean="0"/>
          </a:p>
          <a:p>
            <a:r>
              <a:rPr lang="pt-BR" sz="2000" dirty="0" smtClean="0"/>
              <a:t>  </a:t>
            </a:r>
            <a:endParaRPr lang="pt-BR" sz="2000" dirty="0"/>
          </a:p>
          <a:p>
            <a:r>
              <a:rPr lang="pt-BR" sz="2000" dirty="0"/>
              <a:t>Caso a proposta venha a ser aprovada, caberá ao IBAMA, e a nenhum outro órgão de licenciamento ambiental, a responsabilidade de desenvolver e dar publicidade a estudo prévio de impactos ambientais do leque de obras. </a:t>
            </a:r>
          </a:p>
        </p:txBody>
      </p:sp>
    </p:spTree>
    <p:extLst>
      <p:ext uri="{BB962C8B-B14F-4D97-AF65-F5344CB8AC3E}">
        <p14:creationId xmlns:p14="http://schemas.microsoft.com/office/powerpoint/2010/main" val="3618617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34" y="1700808"/>
            <a:ext cx="8760746" cy="30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470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5716"/>
            <a:ext cx="8136903" cy="510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558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39551" y="936010"/>
            <a:ext cx="81369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Os profissionais que integrarão o colegiado possuirão autonomia para, em nome dos órgãos intervenientes</a:t>
            </a:r>
            <a:r>
              <a:rPr lang="pt-BR" dirty="0" smtClean="0"/>
              <a:t>, apresentar </a:t>
            </a:r>
            <a:r>
              <a:rPr lang="pt-BR" dirty="0"/>
              <a:t>pareceres e posicionamentos, estando </a:t>
            </a:r>
            <a:r>
              <a:rPr lang="pt-BR" b="1" dirty="0"/>
              <a:t>operacionalmente subordinados ao coordenador </a:t>
            </a:r>
            <a:r>
              <a:rPr lang="pt-BR" b="1" dirty="0" smtClean="0"/>
              <a:t>da entidade </a:t>
            </a:r>
            <a:r>
              <a:rPr lang="pt-BR" b="1" dirty="0"/>
              <a:t>responsável pelo balcão único de licenciamento</a:t>
            </a:r>
            <a:r>
              <a:rPr lang="pt-BR" dirty="0"/>
              <a:t>, e não mais ao seu superior hierárquico no órgão de</a:t>
            </a:r>
          </a:p>
          <a:p>
            <a:r>
              <a:rPr lang="pt-BR" dirty="0"/>
              <a:t>origem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dirty="0"/>
              <a:t>A entidade, tanto no âmbito federal, quanto estadual, ficará responsável pelo licenciamento ambiental dos empreendimentos do setor elétrico, participando efetivamente desde a fase de planejamento energético </a:t>
            </a:r>
            <a:r>
              <a:rPr lang="pt-BR" dirty="0" smtClean="0"/>
              <a:t>do país.</a:t>
            </a:r>
          </a:p>
          <a:p>
            <a:endParaRPr lang="pt-BR" dirty="0"/>
          </a:p>
          <a:p>
            <a:r>
              <a:rPr lang="pt-BR" dirty="0"/>
              <a:t>Tal participação iniciará com a análise do componente ambiental dos inventários hidrelétricos das </a:t>
            </a:r>
            <a:r>
              <a:rPr lang="pt-BR" dirty="0" smtClean="0"/>
              <a:t>bacias ... possibilitando </a:t>
            </a:r>
            <a:r>
              <a:rPr lang="pt-BR" dirty="0"/>
              <a:t>a discussão das melhores alternativas de aproveitamento </a:t>
            </a:r>
            <a:r>
              <a:rPr lang="pt-BR" dirty="0" err="1"/>
              <a:t>hidroenergético</a:t>
            </a:r>
            <a:r>
              <a:rPr lang="pt-BR" dirty="0"/>
              <a:t> e do traçado </a:t>
            </a:r>
            <a:r>
              <a:rPr lang="pt-BR" dirty="0" smtClean="0"/>
              <a:t>das linhas </a:t>
            </a:r>
            <a:r>
              <a:rPr lang="pt-BR" dirty="0"/>
              <a:t>de transmissão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dirty="0" smtClean="0"/>
              <a:t>... </a:t>
            </a:r>
            <a:r>
              <a:rPr lang="pt-BR" dirty="0"/>
              <a:t>seja incluída no conceito de </a:t>
            </a:r>
            <a:r>
              <a:rPr lang="pt-BR" dirty="0" smtClean="0"/>
              <a:t>aproveitamento ótimo </a:t>
            </a:r>
            <a:r>
              <a:rPr lang="pt-BR" dirty="0"/>
              <a:t>a variável </a:t>
            </a:r>
            <a:r>
              <a:rPr lang="pt-BR" dirty="0" smtClean="0"/>
              <a:t>socioambiental... de </a:t>
            </a:r>
            <a:r>
              <a:rPr lang="pt-BR" dirty="0"/>
              <a:t>modo que seja efetivamente considerada quando da escolha do arranjo de </a:t>
            </a:r>
            <a:r>
              <a:rPr lang="pt-BR" dirty="0" smtClean="0"/>
              <a:t>quedas...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8559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76" y="692696"/>
            <a:ext cx="8413188" cy="543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238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11560" y="476672"/>
            <a:ext cx="799288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RESOLUÇÃO Nº 462, DE 24 DE JULHO DE 2014.</a:t>
            </a:r>
          </a:p>
          <a:p>
            <a:r>
              <a:rPr lang="pt-BR" sz="2800" b="1" dirty="0"/>
              <a:t>Publicada no DOU nº 141, de 25 de julho de </a:t>
            </a:r>
            <a:r>
              <a:rPr lang="pt-BR" sz="2800" b="1" dirty="0" smtClean="0"/>
              <a:t>2014</a:t>
            </a:r>
            <a:endParaRPr lang="pt-BR" sz="2800" b="1" dirty="0"/>
          </a:p>
          <a:p>
            <a:endParaRPr lang="pt-BR" sz="2800" dirty="0"/>
          </a:p>
          <a:p>
            <a:r>
              <a:rPr lang="pt-BR" sz="2800" dirty="0" smtClean="0"/>
              <a:t>Art</a:t>
            </a:r>
            <a:r>
              <a:rPr lang="pt-BR" sz="2800" dirty="0"/>
              <a:t>. 3º Caberá ao órgão licenciador o enquadramento quanto ao impacto ambiental dos </a:t>
            </a:r>
            <a:r>
              <a:rPr lang="pt-BR" sz="2800" dirty="0" smtClean="0"/>
              <a:t>empreendimentos de </a:t>
            </a:r>
            <a:r>
              <a:rPr lang="pt-BR" sz="2800" dirty="0"/>
              <a:t>geração de </a:t>
            </a:r>
            <a:r>
              <a:rPr lang="pt-BR" sz="2800" b="1" dirty="0"/>
              <a:t>energia eólica</a:t>
            </a:r>
            <a:r>
              <a:rPr lang="pt-BR" sz="2800" dirty="0"/>
              <a:t>, considerando o porte, a localização e o baixo potencial poluidor </a:t>
            </a:r>
            <a:r>
              <a:rPr lang="pt-BR" sz="2800" dirty="0" smtClean="0"/>
              <a:t>da atividade.</a:t>
            </a:r>
          </a:p>
          <a:p>
            <a:endParaRPr lang="pt-BR" sz="2800" dirty="0"/>
          </a:p>
          <a:p>
            <a:r>
              <a:rPr lang="pt-BR" sz="2800" dirty="0" smtClean="0"/>
              <a:t>§ </a:t>
            </a:r>
            <a:r>
              <a:rPr lang="pt-BR" sz="2800" dirty="0"/>
              <a:t>2º O licenciamento ambiental de empreendimentos eólicos considerados de baixo impacto </a:t>
            </a:r>
            <a:r>
              <a:rPr lang="pt-BR" sz="2800" dirty="0" smtClean="0"/>
              <a:t>ambiental será </a:t>
            </a:r>
            <a:r>
              <a:rPr lang="pt-BR" sz="2800" dirty="0"/>
              <a:t>realizado mediante procedimento simplificado, observado o Anexo II, </a:t>
            </a:r>
            <a:r>
              <a:rPr lang="pt-BR" sz="2800" b="1" dirty="0"/>
              <a:t>dispensada a exigência </a:t>
            </a:r>
            <a:r>
              <a:rPr lang="pt-BR" sz="2800" b="1" dirty="0" smtClean="0"/>
              <a:t>do EIA/RIMA</a:t>
            </a:r>
            <a:r>
              <a:rPr lang="pt-BR" sz="2800" dirty="0" smtClean="0"/>
              <a:t>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015874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11560" y="476672"/>
            <a:ext cx="79928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§ </a:t>
            </a:r>
            <a:r>
              <a:rPr lang="pt-BR" sz="2400" dirty="0"/>
              <a:t>3º Não será considerado de baixo impacto, exigindo a apresentação de Estudo de Impacto Ambiental </a:t>
            </a:r>
            <a:r>
              <a:rPr lang="pt-BR" sz="2400" dirty="0" smtClean="0"/>
              <a:t>e Relatório </a:t>
            </a:r>
            <a:r>
              <a:rPr lang="pt-BR" sz="2400" dirty="0"/>
              <a:t>de Impacto Ambiental (EIA/RIMA), além de audiências públicas, nos termos da </a:t>
            </a:r>
            <a:r>
              <a:rPr lang="pt-BR" sz="2400" dirty="0" smtClean="0"/>
              <a:t>legislação vigente</a:t>
            </a:r>
            <a:r>
              <a:rPr lang="pt-BR" sz="2400" dirty="0"/>
              <a:t>, os empreendimentos eólicos que estejam localizados</a:t>
            </a:r>
            <a:r>
              <a:rPr lang="pt-BR" sz="2400" dirty="0" smtClean="0"/>
              <a:t>:</a:t>
            </a:r>
          </a:p>
          <a:p>
            <a:endParaRPr lang="pt-BR" sz="2400" dirty="0"/>
          </a:p>
          <a:p>
            <a:r>
              <a:rPr lang="pt-BR" sz="2400" dirty="0"/>
              <a:t>I – em </a:t>
            </a:r>
            <a:r>
              <a:rPr lang="pt-BR" sz="2400" b="1" dirty="0"/>
              <a:t>formações </a:t>
            </a:r>
            <a:r>
              <a:rPr lang="pt-BR" sz="2400" b="1" dirty="0" err="1"/>
              <a:t>dunares</a:t>
            </a:r>
            <a:r>
              <a:rPr lang="pt-BR" sz="2400" dirty="0"/>
              <a:t>, planícies fluviais e de deflação, mangues e demais áreas úmidas</a:t>
            </a:r>
            <a:r>
              <a:rPr lang="pt-BR" sz="2400" dirty="0" smtClean="0"/>
              <a:t>; </a:t>
            </a:r>
          </a:p>
          <a:p>
            <a:r>
              <a:rPr lang="pt-BR" sz="2400" dirty="0" smtClean="0"/>
              <a:t>II </a:t>
            </a:r>
            <a:r>
              <a:rPr lang="pt-BR" sz="2400" dirty="0"/>
              <a:t>– no </a:t>
            </a:r>
            <a:r>
              <a:rPr lang="pt-BR" sz="2400" b="1" dirty="0"/>
              <a:t>bioma Mata Atlântica </a:t>
            </a:r>
            <a:r>
              <a:rPr lang="pt-BR" sz="2400" dirty="0"/>
              <a:t>e implicar corte e supressão de vegetação primária e secundária no estágio</a:t>
            </a:r>
          </a:p>
          <a:p>
            <a:r>
              <a:rPr lang="pt-BR" sz="2400" dirty="0"/>
              <a:t>avançado de regeneração, conforme dispõe a Lei n° 11.428, de 22 de dezembro de 2006;</a:t>
            </a:r>
          </a:p>
          <a:p>
            <a:r>
              <a:rPr lang="pt-BR" sz="2400" dirty="0"/>
              <a:t>III – na </a:t>
            </a:r>
            <a:r>
              <a:rPr lang="pt-BR" sz="2400" b="1" dirty="0"/>
              <a:t>Zona Costeira </a:t>
            </a:r>
            <a:r>
              <a:rPr lang="pt-BR" sz="2400" dirty="0"/>
              <a:t>e implicar alterações significativas das suas características naturais, </a:t>
            </a:r>
            <a:r>
              <a:rPr lang="pt-BR" sz="2400" dirty="0" smtClean="0"/>
              <a:t>conforme dispõe </a:t>
            </a:r>
            <a:r>
              <a:rPr lang="pt-BR" sz="2400" dirty="0"/>
              <a:t>a Lei n° 7.661, de 16 de maio de 1988</a:t>
            </a:r>
            <a:r>
              <a:rPr lang="pt-BR" sz="2400" dirty="0" smtClean="0"/>
              <a:t>;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050254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11560" y="476672"/>
            <a:ext cx="79928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IV </a:t>
            </a:r>
            <a:r>
              <a:rPr lang="pt-BR" sz="2400" dirty="0"/>
              <a:t>– em </a:t>
            </a:r>
            <a:r>
              <a:rPr lang="pt-BR" sz="2400" b="1" dirty="0"/>
              <a:t>zonas de amortecimento de unidades de conservação </a:t>
            </a:r>
            <a:r>
              <a:rPr lang="pt-BR" sz="2400" dirty="0"/>
              <a:t>de proteção integral, adotando-se o </a:t>
            </a:r>
            <a:r>
              <a:rPr lang="pt-BR" sz="2400" dirty="0" smtClean="0"/>
              <a:t>limite de </a:t>
            </a:r>
            <a:r>
              <a:rPr lang="pt-BR" sz="2400" dirty="0"/>
              <a:t>3 km (três quilômetros) a partir do limite da unidade de conservação, cuja zona de amortecimento </a:t>
            </a:r>
            <a:r>
              <a:rPr lang="pt-BR" sz="2400" dirty="0" smtClean="0"/>
              <a:t>não esteja </a:t>
            </a:r>
            <a:r>
              <a:rPr lang="pt-BR" sz="2400" dirty="0"/>
              <a:t>ainda estabelecida;</a:t>
            </a:r>
          </a:p>
          <a:p>
            <a:r>
              <a:rPr lang="pt-BR" sz="2400" dirty="0"/>
              <a:t>V – em áreas regulares de </a:t>
            </a:r>
            <a:r>
              <a:rPr lang="pt-BR" sz="2400" b="1" dirty="0"/>
              <a:t>rota</a:t>
            </a:r>
            <a:r>
              <a:rPr lang="pt-BR" sz="2400" dirty="0"/>
              <a:t>, </a:t>
            </a:r>
            <a:r>
              <a:rPr lang="pt-BR" sz="2400" dirty="0" smtClean="0"/>
              <a:t>pouso</a:t>
            </a:r>
            <a:r>
              <a:rPr lang="pt-BR" sz="2400" dirty="0"/>
              <a:t>, descanso, alimentação e reprodução </a:t>
            </a:r>
            <a:r>
              <a:rPr lang="pt-BR" sz="2400" b="1" dirty="0"/>
              <a:t>de aves </a:t>
            </a:r>
            <a:r>
              <a:rPr lang="pt-BR" sz="2400" b="1" dirty="0" smtClean="0"/>
              <a:t>migratórias </a:t>
            </a:r>
            <a:r>
              <a:rPr lang="pt-BR" sz="2400" dirty="0" smtClean="0"/>
              <a:t>constantes </a:t>
            </a:r>
            <a:r>
              <a:rPr lang="pt-BR" sz="2400" dirty="0"/>
              <a:t>de Relatório Anual de Rotas e Áreas de Concentração de Aves Migratórias no Brasil a </a:t>
            </a:r>
            <a:r>
              <a:rPr lang="pt-BR" sz="2400" dirty="0" smtClean="0"/>
              <a:t>ser emitido </a:t>
            </a:r>
            <a:r>
              <a:rPr lang="pt-BR" sz="2400" dirty="0"/>
              <a:t>pelo Instituto Chico Mendes de Conservação da Biodiversidade – </a:t>
            </a:r>
            <a:r>
              <a:rPr lang="pt-BR" sz="2400" dirty="0" err="1"/>
              <a:t>ICMBio</a:t>
            </a:r>
            <a:r>
              <a:rPr lang="pt-BR" sz="2400" dirty="0"/>
              <a:t>, em até 90 dias;</a:t>
            </a:r>
          </a:p>
          <a:p>
            <a:r>
              <a:rPr lang="pt-BR" sz="2400" dirty="0"/>
              <a:t>VI – em locais em que venham a gerar </a:t>
            </a:r>
            <a:r>
              <a:rPr lang="pt-BR" sz="2400" b="1" dirty="0"/>
              <a:t>impactos socioculturais </a:t>
            </a:r>
            <a:r>
              <a:rPr lang="pt-BR" sz="2400" dirty="0"/>
              <a:t>diretos que impliquem inviabilização </a:t>
            </a:r>
            <a:r>
              <a:rPr lang="pt-BR" sz="2400" dirty="0" smtClean="0"/>
              <a:t>de comunidades </a:t>
            </a:r>
            <a:r>
              <a:rPr lang="pt-BR" sz="2400" dirty="0"/>
              <a:t>ou sua completa remoção;</a:t>
            </a:r>
          </a:p>
          <a:p>
            <a:r>
              <a:rPr lang="pt-BR" sz="2400" dirty="0"/>
              <a:t>VII – em áreas de ocorrência de </a:t>
            </a:r>
            <a:r>
              <a:rPr lang="pt-BR" sz="2400" b="1" dirty="0"/>
              <a:t>espécies ameaçadas de extinção e áreas de endemismo restrito</a:t>
            </a:r>
            <a:r>
              <a:rPr lang="pt-BR" sz="2400" dirty="0"/>
              <a:t>, </a:t>
            </a:r>
            <a:r>
              <a:rPr lang="pt-BR" sz="2400" dirty="0" smtClean="0"/>
              <a:t>conforme listas </a:t>
            </a:r>
            <a:r>
              <a:rPr lang="pt-BR" sz="2400" dirty="0"/>
              <a:t>oficiais</a:t>
            </a:r>
            <a:r>
              <a:rPr lang="pt-BR" sz="2400" dirty="0" smtClean="0"/>
              <a:t>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567851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2" y="1107901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Art. 17. Os empreendimentos eólicos deverão ser dotados de tecnologia adequada para evitar </a:t>
            </a:r>
            <a:r>
              <a:rPr lang="pt-BR" sz="2800" dirty="0" smtClean="0"/>
              <a:t>impactos negativos </a:t>
            </a:r>
            <a:r>
              <a:rPr lang="pt-BR" sz="2800" dirty="0"/>
              <a:t>sobre a fauna.</a:t>
            </a:r>
          </a:p>
        </p:txBody>
      </p:sp>
    </p:spTree>
    <p:extLst>
      <p:ext uri="{BB962C8B-B14F-4D97-AF65-F5344CB8AC3E}">
        <p14:creationId xmlns:p14="http://schemas.microsoft.com/office/powerpoint/2010/main" val="3462325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188640"/>
            <a:ext cx="799288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PROJETO DE LEI </a:t>
            </a:r>
            <a:r>
              <a:rPr lang="pt-BR" sz="2800" b="1" dirty="0" smtClean="0"/>
              <a:t>6441 DE </a:t>
            </a:r>
            <a:r>
              <a:rPr lang="pt-BR" sz="2800" b="1" dirty="0"/>
              <a:t>2013.</a:t>
            </a:r>
          </a:p>
          <a:p>
            <a:pPr algn="ctr"/>
            <a:r>
              <a:rPr lang="pt-BR" sz="2800" dirty="0" smtClean="0"/>
              <a:t>(Deputado Eduardo </a:t>
            </a:r>
            <a:r>
              <a:rPr lang="pt-BR" sz="2800" dirty="0"/>
              <a:t>da Fonte</a:t>
            </a:r>
            <a:r>
              <a:rPr lang="pt-BR" sz="2800" dirty="0" smtClean="0"/>
              <a:t>)</a:t>
            </a:r>
          </a:p>
          <a:p>
            <a:pPr algn="ctr"/>
            <a:endParaRPr lang="pt-BR" sz="2800" dirty="0"/>
          </a:p>
          <a:p>
            <a:r>
              <a:rPr lang="pt-BR" sz="2800" dirty="0"/>
              <a:t>Art. 1º. Fica criado no âmbito do Comitê de Monitoramento </a:t>
            </a:r>
            <a:r>
              <a:rPr lang="pt-BR" sz="2800" dirty="0" smtClean="0"/>
              <a:t>do Setor </a:t>
            </a:r>
            <a:r>
              <a:rPr lang="pt-BR" sz="2800" dirty="0"/>
              <a:t>Elétrico – CMSE, de que trata o art. 14 da Lei nº 10.848, de 2004, </a:t>
            </a:r>
            <a:r>
              <a:rPr lang="pt-BR" sz="2800" dirty="0" smtClean="0"/>
              <a:t>o Conselho </a:t>
            </a:r>
            <a:r>
              <a:rPr lang="pt-BR" sz="2800" dirty="0"/>
              <a:t>Nacional de </a:t>
            </a:r>
            <a:r>
              <a:rPr lang="pt-BR" sz="2800" dirty="0" smtClean="0"/>
              <a:t>Empreendimentos Energéticos </a:t>
            </a:r>
            <a:r>
              <a:rPr lang="pt-BR" sz="2800" dirty="0"/>
              <a:t>Estratégicos – CNEE</a:t>
            </a:r>
            <a:r>
              <a:rPr lang="pt-BR" sz="2800" dirty="0" smtClean="0"/>
              <a:t>.</a:t>
            </a:r>
          </a:p>
          <a:p>
            <a:endParaRPr lang="pt-BR" sz="2800" dirty="0"/>
          </a:p>
          <a:p>
            <a:r>
              <a:rPr lang="pt-BR" sz="2800" dirty="0"/>
              <a:t>§ 1o Compete ao CNEE analisar, avocar e decidir, em última </a:t>
            </a:r>
            <a:r>
              <a:rPr lang="pt-BR" sz="2800" dirty="0" smtClean="0"/>
              <a:t>e definitiva </a:t>
            </a:r>
            <a:r>
              <a:rPr lang="pt-BR" sz="2800" dirty="0"/>
              <a:t>instância, com base na manifestação do </a:t>
            </a:r>
            <a:r>
              <a:rPr lang="pt-BR" sz="2800" dirty="0" smtClean="0"/>
              <a:t>IBAMA</a:t>
            </a:r>
            <a:r>
              <a:rPr lang="pt-BR" sz="2800" dirty="0"/>
              <a:t>, do </a:t>
            </a:r>
            <a:r>
              <a:rPr lang="pt-BR" sz="2800" dirty="0" smtClean="0"/>
              <a:t>IPHAN</a:t>
            </a:r>
            <a:r>
              <a:rPr lang="pt-BR" sz="2800" dirty="0"/>
              <a:t>, e da </a:t>
            </a:r>
            <a:r>
              <a:rPr lang="pt-BR" sz="2800" dirty="0" smtClean="0"/>
              <a:t>FUNAI</a:t>
            </a:r>
            <a:r>
              <a:rPr lang="pt-BR" sz="2800" dirty="0"/>
              <a:t>, no âmbito de suas competências, o processo de </a:t>
            </a:r>
            <a:r>
              <a:rPr lang="pt-BR" sz="2800" dirty="0" smtClean="0"/>
              <a:t>licenciamento relativo </a:t>
            </a:r>
            <a:r>
              <a:rPr lang="pt-BR" sz="2800" dirty="0"/>
              <a:t>a empreendimentos do setor elétrico considerados </a:t>
            </a:r>
            <a:r>
              <a:rPr lang="pt-BR" sz="2800" b="1" dirty="0"/>
              <a:t>estratégicos </a:t>
            </a:r>
            <a:r>
              <a:rPr lang="pt-BR" sz="2800" dirty="0"/>
              <a:t>para </a:t>
            </a:r>
            <a:r>
              <a:rPr lang="pt-BR" sz="2800" dirty="0" smtClean="0"/>
              <a:t>o Brasil</a:t>
            </a:r>
            <a:r>
              <a:rPr lang="pt-B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0634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27584" y="692696"/>
            <a:ext cx="69127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Em 2013, a arrecadação de compensação financeira pela utilização de recursos hídricos (CFURH) para geração de energia elétrica a municípios, estados e União, </a:t>
            </a:r>
            <a:r>
              <a:rPr lang="pt-BR" sz="2800" dirty="0" smtClean="0"/>
              <a:t>incluindo</a:t>
            </a:r>
            <a:r>
              <a:rPr lang="pt-BR" sz="2800" dirty="0"/>
              <a:t> </a:t>
            </a:r>
            <a:r>
              <a:rPr lang="pt-BR" sz="2800" i="1" dirty="0"/>
              <a:t>royalties</a:t>
            </a:r>
            <a:r>
              <a:rPr lang="pt-BR" sz="2800" dirty="0"/>
              <a:t>(compensação financeira devida pela Usina de Itaipu), foi de R$ 2,1 bilhões. </a:t>
            </a:r>
            <a:endParaRPr lang="pt-BR" sz="2800" dirty="0" smtClean="0"/>
          </a:p>
          <a:p>
            <a:endParaRPr lang="pt-BR" sz="2800" dirty="0"/>
          </a:p>
          <a:p>
            <a:r>
              <a:rPr lang="pt-BR" sz="2800" dirty="0" smtClean="0"/>
              <a:t>Desse </a:t>
            </a:r>
            <a:r>
              <a:rPr lang="pt-BR" sz="2800" dirty="0"/>
              <a:t>total, foram distribuídos R$ 1,5 bilhão a título de CFURH e R$ 553,7 milhões em </a:t>
            </a:r>
            <a:r>
              <a:rPr lang="pt-BR" sz="2800" i="1" dirty="0"/>
              <a:t>royalties</a:t>
            </a:r>
            <a:r>
              <a:rPr lang="pt-BR" sz="2800" dirty="0"/>
              <a:t>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8906672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999</Words>
  <Application>Microsoft Office PowerPoint</Application>
  <PresentationFormat>Apresentação na tela (4:3)</PresentationFormat>
  <Paragraphs>65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jerson</dc:creator>
  <cp:lastModifiedBy>jerson</cp:lastModifiedBy>
  <cp:revision>24</cp:revision>
  <dcterms:created xsi:type="dcterms:W3CDTF">2014-09-14T14:44:54Z</dcterms:created>
  <dcterms:modified xsi:type="dcterms:W3CDTF">2014-10-13T09:42:16Z</dcterms:modified>
</cp:coreProperties>
</file>