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75" r:id="rId3"/>
    <p:sldMasterId id="2147483687" r:id="rId4"/>
    <p:sldMasterId id="2147483701" r:id="rId5"/>
    <p:sldMasterId id="2147483714" r:id="rId6"/>
  </p:sldMasterIdLst>
  <p:notesMasterIdLst>
    <p:notesMasterId r:id="rId35"/>
  </p:notesMasterIdLst>
  <p:sldIdLst>
    <p:sldId id="485" r:id="rId7"/>
    <p:sldId id="1048" r:id="rId8"/>
    <p:sldId id="1063" r:id="rId9"/>
    <p:sldId id="422" r:id="rId10"/>
    <p:sldId id="508" r:id="rId11"/>
    <p:sldId id="288" r:id="rId12"/>
    <p:sldId id="491" r:id="rId13"/>
    <p:sldId id="278" r:id="rId14"/>
    <p:sldId id="464" r:id="rId15"/>
    <p:sldId id="496" r:id="rId16"/>
    <p:sldId id="281" r:id="rId17"/>
    <p:sldId id="507" r:id="rId18"/>
    <p:sldId id="484" r:id="rId19"/>
    <p:sldId id="468" r:id="rId20"/>
    <p:sldId id="942" r:id="rId21"/>
    <p:sldId id="953" r:id="rId22"/>
    <p:sldId id="954" r:id="rId23"/>
    <p:sldId id="1050" r:id="rId24"/>
    <p:sldId id="1051" r:id="rId25"/>
    <p:sldId id="1054" r:id="rId26"/>
    <p:sldId id="1053" r:id="rId27"/>
    <p:sldId id="999" r:id="rId28"/>
    <p:sldId id="788" r:id="rId29"/>
    <p:sldId id="1007" r:id="rId30"/>
    <p:sldId id="1055" r:id="rId31"/>
    <p:sldId id="1011" r:id="rId32"/>
    <p:sldId id="1012" r:id="rId33"/>
    <p:sldId id="1062" r:id="rId3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163A79-C74A-48AD-9FC4-772B03052153}" v="26" dt="2023-06-07T22:01:56.7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son Kelman" userId="be71c4f3eaf3d83c" providerId="LiveId" clId="{00163A79-C74A-48AD-9FC4-772B03052153}"/>
    <pc:docChg chg="undo custSel addSld delSld modSld sldOrd">
      <pc:chgData name="Jerson Kelman" userId="be71c4f3eaf3d83c" providerId="LiveId" clId="{00163A79-C74A-48AD-9FC4-772B03052153}" dt="2023-11-28T14:03:38.484" v="151" actId="47"/>
      <pc:docMkLst>
        <pc:docMk/>
      </pc:docMkLst>
      <pc:sldChg chg="add">
        <pc:chgData name="Jerson Kelman" userId="be71c4f3eaf3d83c" providerId="LiveId" clId="{00163A79-C74A-48AD-9FC4-772B03052153}" dt="2023-06-07T21:35:11.285" v="74"/>
        <pc:sldMkLst>
          <pc:docMk/>
          <pc:sldMk cId="1504759599" sldId="278"/>
        </pc:sldMkLst>
      </pc:sldChg>
      <pc:sldChg chg="add del">
        <pc:chgData name="Jerson Kelman" userId="be71c4f3eaf3d83c" providerId="LiveId" clId="{00163A79-C74A-48AD-9FC4-772B03052153}" dt="2023-06-07T21:34:13.253" v="73"/>
        <pc:sldMkLst>
          <pc:docMk/>
          <pc:sldMk cId="2056216510" sldId="279"/>
        </pc:sldMkLst>
      </pc:sldChg>
      <pc:sldChg chg="add">
        <pc:chgData name="Jerson Kelman" userId="be71c4f3eaf3d83c" providerId="LiveId" clId="{00163A79-C74A-48AD-9FC4-772B03052153}" dt="2023-06-07T21:36:18.369" v="76"/>
        <pc:sldMkLst>
          <pc:docMk/>
          <pc:sldMk cId="2103205956" sldId="281"/>
        </pc:sldMkLst>
      </pc:sldChg>
      <pc:sldChg chg="addSp delSp modSp add del mod">
        <pc:chgData name="Jerson Kelman" userId="be71c4f3eaf3d83c" providerId="LiveId" clId="{00163A79-C74A-48AD-9FC4-772B03052153}" dt="2023-06-07T22:02:11.013" v="134" actId="2696"/>
        <pc:sldMkLst>
          <pc:docMk/>
          <pc:sldMk cId="1861582806" sldId="287"/>
        </pc:sldMkLst>
        <pc:picChg chg="add del mod">
          <ac:chgData name="Jerson Kelman" userId="be71c4f3eaf3d83c" providerId="LiveId" clId="{00163A79-C74A-48AD-9FC4-772B03052153}" dt="2023-06-07T21:45:57.008" v="127" actId="1076"/>
          <ac:picMkLst>
            <pc:docMk/>
            <pc:sldMk cId="1861582806" sldId="287"/>
            <ac:picMk id="2" creationId="{00000000-0000-0000-0000-000000000000}"/>
          </ac:picMkLst>
        </pc:picChg>
      </pc:sldChg>
      <pc:sldChg chg="add">
        <pc:chgData name="Jerson Kelman" userId="be71c4f3eaf3d83c" providerId="LiveId" clId="{00163A79-C74A-48AD-9FC4-772B03052153}" dt="2023-06-07T21:38:07.404" v="77"/>
        <pc:sldMkLst>
          <pc:docMk/>
          <pc:sldMk cId="3840075819" sldId="288"/>
        </pc:sldMkLst>
      </pc:sldChg>
      <pc:sldChg chg="addSp delSp">
        <pc:chgData name="Jerson Kelman" userId="be71c4f3eaf3d83c" providerId="LiveId" clId="{00163A79-C74A-48AD-9FC4-772B03052153}" dt="2023-06-07T21:13:17.214" v="5"/>
        <pc:sldMkLst>
          <pc:docMk/>
          <pc:sldMk cId="866482791" sldId="422"/>
        </pc:sldMkLst>
        <pc:picChg chg="add del">
          <ac:chgData name="Jerson Kelman" userId="be71c4f3eaf3d83c" providerId="LiveId" clId="{00163A79-C74A-48AD-9FC4-772B03052153}" dt="2023-06-07T21:13:17.214" v="5"/>
          <ac:picMkLst>
            <pc:docMk/>
            <pc:sldMk cId="866482791" sldId="422"/>
            <ac:picMk id="3" creationId="{BAE95DE5-304D-BFDD-0A9A-26A542E86A50}"/>
          </ac:picMkLst>
        </pc:picChg>
      </pc:sldChg>
      <pc:sldChg chg="add del">
        <pc:chgData name="Jerson Kelman" userId="be71c4f3eaf3d83c" providerId="LiveId" clId="{00163A79-C74A-48AD-9FC4-772B03052153}" dt="2023-06-07T21:35:24.117" v="75" actId="47"/>
        <pc:sldMkLst>
          <pc:docMk/>
          <pc:sldMk cId="3388283938" sldId="462"/>
        </pc:sldMkLst>
      </pc:sldChg>
      <pc:sldChg chg="add">
        <pc:chgData name="Jerson Kelman" userId="be71c4f3eaf3d83c" providerId="LiveId" clId="{00163A79-C74A-48AD-9FC4-772B03052153}" dt="2023-06-07T21:29:40.222" v="70"/>
        <pc:sldMkLst>
          <pc:docMk/>
          <pc:sldMk cId="3564244769" sldId="464"/>
        </pc:sldMkLst>
      </pc:sldChg>
      <pc:sldChg chg="modSp add del mod">
        <pc:chgData name="Jerson Kelman" userId="be71c4f3eaf3d83c" providerId="LiveId" clId="{00163A79-C74A-48AD-9FC4-772B03052153}" dt="2023-06-07T21:25:41.728" v="62"/>
        <pc:sldMkLst>
          <pc:docMk/>
          <pc:sldMk cId="287318091" sldId="484"/>
        </pc:sldMkLst>
        <pc:spChg chg="mod">
          <ac:chgData name="Jerson Kelman" userId="be71c4f3eaf3d83c" providerId="LiveId" clId="{00163A79-C74A-48AD-9FC4-772B03052153}" dt="2023-06-07T21:25:41.655" v="61"/>
          <ac:spMkLst>
            <pc:docMk/>
            <pc:sldMk cId="287318091" sldId="484"/>
            <ac:spMk id="13" creationId="{00000000-0000-0000-0000-000000000000}"/>
          </ac:spMkLst>
        </pc:spChg>
      </pc:sldChg>
      <pc:sldChg chg="modSp mod">
        <pc:chgData name="Jerson Kelman" userId="be71c4f3eaf3d83c" providerId="LiveId" clId="{00163A79-C74A-48AD-9FC4-772B03052153}" dt="2023-11-28T13:25:32.839" v="149" actId="1076"/>
        <pc:sldMkLst>
          <pc:docMk/>
          <pc:sldMk cId="2587050134" sldId="485"/>
        </pc:sldMkLst>
        <pc:spChg chg="mod">
          <ac:chgData name="Jerson Kelman" userId="be71c4f3eaf3d83c" providerId="LiveId" clId="{00163A79-C74A-48AD-9FC4-772B03052153}" dt="2023-06-07T21:44:47.207" v="122" actId="113"/>
          <ac:spMkLst>
            <pc:docMk/>
            <pc:sldMk cId="2587050134" sldId="485"/>
            <ac:spMk id="2" creationId="{00000000-0000-0000-0000-000000000000}"/>
          </ac:spMkLst>
        </pc:spChg>
        <pc:picChg chg="mod">
          <ac:chgData name="Jerson Kelman" userId="be71c4f3eaf3d83c" providerId="LiveId" clId="{00163A79-C74A-48AD-9FC4-772B03052153}" dt="2023-11-28T13:25:32.839" v="149" actId="1076"/>
          <ac:picMkLst>
            <pc:docMk/>
            <pc:sldMk cId="2587050134" sldId="485"/>
            <ac:picMk id="3" creationId="{00000000-0000-0000-0000-000000000000}"/>
          </ac:picMkLst>
        </pc:picChg>
        <pc:picChg chg="mod">
          <ac:chgData name="Jerson Kelman" userId="be71c4f3eaf3d83c" providerId="LiveId" clId="{00163A79-C74A-48AD-9FC4-772B03052153}" dt="2023-11-28T13:25:04.494" v="148" actId="1076"/>
          <ac:picMkLst>
            <pc:docMk/>
            <pc:sldMk cId="2587050134" sldId="485"/>
            <ac:picMk id="5" creationId="{00000000-0000-0000-0000-000000000000}"/>
          </ac:picMkLst>
        </pc:picChg>
      </pc:sldChg>
      <pc:sldChg chg="modSp add del mod">
        <pc:chgData name="Jerson Kelman" userId="be71c4f3eaf3d83c" providerId="LiveId" clId="{00163A79-C74A-48AD-9FC4-772B03052153}" dt="2023-06-07T22:04:21.898" v="144" actId="20577"/>
        <pc:sldMkLst>
          <pc:docMk/>
          <pc:sldMk cId="4292218304" sldId="491"/>
        </pc:sldMkLst>
        <pc:spChg chg="mod">
          <ac:chgData name="Jerson Kelman" userId="be71c4f3eaf3d83c" providerId="LiveId" clId="{00163A79-C74A-48AD-9FC4-772B03052153}" dt="2023-06-07T21:27:32.511" v="68"/>
          <ac:spMkLst>
            <pc:docMk/>
            <pc:sldMk cId="4292218304" sldId="491"/>
            <ac:spMk id="6" creationId="{00000000-0000-0000-0000-000000000000}"/>
          </ac:spMkLst>
        </pc:spChg>
        <pc:spChg chg="mod">
          <ac:chgData name="Jerson Kelman" userId="be71c4f3eaf3d83c" providerId="LiveId" clId="{00163A79-C74A-48AD-9FC4-772B03052153}" dt="2023-06-07T22:04:11.433" v="142" actId="20577"/>
          <ac:spMkLst>
            <pc:docMk/>
            <pc:sldMk cId="4292218304" sldId="491"/>
            <ac:spMk id="8" creationId="{00000000-0000-0000-0000-000000000000}"/>
          </ac:spMkLst>
        </pc:spChg>
        <pc:spChg chg="mod">
          <ac:chgData name="Jerson Kelman" userId="be71c4f3eaf3d83c" providerId="LiveId" clId="{00163A79-C74A-48AD-9FC4-772B03052153}" dt="2023-06-07T22:04:21.898" v="144" actId="20577"/>
          <ac:spMkLst>
            <pc:docMk/>
            <pc:sldMk cId="4292218304" sldId="491"/>
            <ac:spMk id="9" creationId="{00000000-0000-0000-0000-000000000000}"/>
          </ac:spMkLst>
        </pc:spChg>
      </pc:sldChg>
      <pc:sldChg chg="add">
        <pc:chgData name="Jerson Kelman" userId="be71c4f3eaf3d83c" providerId="LiveId" clId="{00163A79-C74A-48AD-9FC4-772B03052153}" dt="2023-06-07T21:29:40.222" v="70"/>
        <pc:sldMkLst>
          <pc:docMk/>
          <pc:sldMk cId="1143065570" sldId="496"/>
        </pc:sldMkLst>
      </pc:sldChg>
      <pc:sldChg chg="ord">
        <pc:chgData name="Jerson Kelman" userId="be71c4f3eaf3d83c" providerId="LiveId" clId="{00163A79-C74A-48AD-9FC4-772B03052153}" dt="2023-06-07T21:26:12.992" v="64"/>
        <pc:sldMkLst>
          <pc:docMk/>
          <pc:sldMk cId="3012610546" sldId="507"/>
        </pc:sldMkLst>
      </pc:sldChg>
      <pc:sldChg chg="ord">
        <pc:chgData name="Jerson Kelman" userId="be71c4f3eaf3d83c" providerId="LiveId" clId="{00163A79-C74A-48AD-9FC4-772B03052153}" dt="2023-06-07T21:25:16.675" v="57"/>
        <pc:sldMkLst>
          <pc:docMk/>
          <pc:sldMk cId="2218016932" sldId="508"/>
        </pc:sldMkLst>
      </pc:sldChg>
      <pc:sldChg chg="add del">
        <pc:chgData name="Jerson Kelman" userId="be71c4f3eaf3d83c" providerId="LiveId" clId="{00163A79-C74A-48AD-9FC4-772B03052153}" dt="2023-06-07T21:20:49.498" v="48" actId="47"/>
        <pc:sldMkLst>
          <pc:docMk/>
          <pc:sldMk cId="482007375" sldId="788"/>
        </pc:sldMkLst>
      </pc:sldChg>
      <pc:sldChg chg="add del">
        <pc:chgData name="Jerson Kelman" userId="be71c4f3eaf3d83c" providerId="LiveId" clId="{00163A79-C74A-48AD-9FC4-772B03052153}" dt="2023-06-07T21:21:23.867" v="51" actId="47"/>
        <pc:sldMkLst>
          <pc:docMk/>
          <pc:sldMk cId="2866093408" sldId="790"/>
        </pc:sldMkLst>
      </pc:sldChg>
      <pc:sldChg chg="add del ord">
        <pc:chgData name="Jerson Kelman" userId="be71c4f3eaf3d83c" providerId="LiveId" clId="{00163A79-C74A-48AD-9FC4-772B03052153}" dt="2023-06-07T21:13:45.835" v="8"/>
        <pc:sldMkLst>
          <pc:docMk/>
          <pc:sldMk cId="2931929625" sldId="942"/>
        </pc:sldMkLst>
      </pc:sldChg>
      <pc:sldChg chg="del">
        <pc:chgData name="Jerson Kelman" userId="be71c4f3eaf3d83c" providerId="LiveId" clId="{00163A79-C74A-48AD-9FC4-772B03052153}" dt="2023-06-07T21:17:14.704" v="13" actId="47"/>
        <pc:sldMkLst>
          <pc:docMk/>
          <pc:sldMk cId="1535163906" sldId="952"/>
        </pc:sldMkLst>
      </pc:sldChg>
      <pc:sldChg chg="add del">
        <pc:chgData name="Jerson Kelman" userId="be71c4f3eaf3d83c" providerId="LiveId" clId="{00163A79-C74A-48AD-9FC4-772B03052153}" dt="2023-06-07T21:20:45.146" v="38" actId="47"/>
        <pc:sldMkLst>
          <pc:docMk/>
          <pc:sldMk cId="2134207578" sldId="953"/>
        </pc:sldMkLst>
      </pc:sldChg>
      <pc:sldChg chg="add del">
        <pc:chgData name="Jerson Kelman" userId="be71c4f3eaf3d83c" providerId="LiveId" clId="{00163A79-C74A-48AD-9FC4-772B03052153}" dt="2023-06-07T21:20:45.563" v="39" actId="47"/>
        <pc:sldMkLst>
          <pc:docMk/>
          <pc:sldMk cId="3065239242" sldId="954"/>
        </pc:sldMkLst>
      </pc:sldChg>
      <pc:sldChg chg="del">
        <pc:chgData name="Jerson Kelman" userId="be71c4f3eaf3d83c" providerId="LiveId" clId="{00163A79-C74A-48AD-9FC4-772B03052153}" dt="2023-06-07T21:17:10.755" v="12" actId="47"/>
        <pc:sldMkLst>
          <pc:docMk/>
          <pc:sldMk cId="4089569518" sldId="997"/>
        </pc:sldMkLst>
      </pc:sldChg>
      <pc:sldChg chg="add del">
        <pc:chgData name="Jerson Kelman" userId="be71c4f3eaf3d83c" providerId="LiveId" clId="{00163A79-C74A-48AD-9FC4-772B03052153}" dt="2023-06-07T21:20:45.836" v="40" actId="47"/>
        <pc:sldMkLst>
          <pc:docMk/>
          <pc:sldMk cId="359071867" sldId="999"/>
        </pc:sldMkLst>
      </pc:sldChg>
      <pc:sldChg chg="add del">
        <pc:chgData name="Jerson Kelman" userId="be71c4f3eaf3d83c" providerId="LiveId" clId="{00163A79-C74A-48AD-9FC4-772B03052153}" dt="2023-06-07T21:20:46.137" v="41" actId="47"/>
        <pc:sldMkLst>
          <pc:docMk/>
          <pc:sldMk cId="1119871636" sldId="1007"/>
        </pc:sldMkLst>
      </pc:sldChg>
      <pc:sldChg chg="add del">
        <pc:chgData name="Jerson Kelman" userId="be71c4f3eaf3d83c" providerId="LiveId" clId="{00163A79-C74A-48AD-9FC4-772B03052153}" dt="2023-06-07T21:51:45.299" v="130" actId="47"/>
        <pc:sldMkLst>
          <pc:docMk/>
          <pc:sldMk cId="3238721215" sldId="1010"/>
        </pc:sldMkLst>
      </pc:sldChg>
      <pc:sldChg chg="add del">
        <pc:chgData name="Jerson Kelman" userId="be71c4f3eaf3d83c" providerId="LiveId" clId="{00163A79-C74A-48AD-9FC4-772B03052153}" dt="2023-06-07T21:51:40.952" v="129"/>
        <pc:sldMkLst>
          <pc:docMk/>
          <pc:sldMk cId="3626041994" sldId="1011"/>
        </pc:sldMkLst>
      </pc:sldChg>
      <pc:sldChg chg="add del">
        <pc:chgData name="Jerson Kelman" userId="be71c4f3eaf3d83c" providerId="LiveId" clId="{00163A79-C74A-48AD-9FC4-772B03052153}" dt="2023-06-07T21:51:40.952" v="129"/>
        <pc:sldMkLst>
          <pc:docMk/>
          <pc:sldMk cId="2732370757" sldId="1012"/>
        </pc:sldMkLst>
      </pc:sldChg>
      <pc:sldChg chg="del">
        <pc:chgData name="Jerson Kelman" userId="be71c4f3eaf3d83c" providerId="LiveId" clId="{00163A79-C74A-48AD-9FC4-772B03052153}" dt="2023-06-07T21:18:18.450" v="14" actId="47"/>
        <pc:sldMkLst>
          <pc:docMk/>
          <pc:sldMk cId="3456911630" sldId="1014"/>
        </pc:sldMkLst>
      </pc:sldChg>
      <pc:sldChg chg="add del">
        <pc:chgData name="Jerson Kelman" userId="be71c4f3eaf3d83c" providerId="LiveId" clId="{00163A79-C74A-48AD-9FC4-772B03052153}" dt="2023-06-07T21:21:46.214" v="55" actId="47"/>
        <pc:sldMkLst>
          <pc:docMk/>
          <pc:sldMk cId="349515921" sldId="1032"/>
        </pc:sldMkLst>
      </pc:sldChg>
      <pc:sldChg chg="add del">
        <pc:chgData name="Jerson Kelman" userId="be71c4f3eaf3d83c" providerId="LiveId" clId="{00163A79-C74A-48AD-9FC4-772B03052153}" dt="2023-06-07T21:21:00.726" v="50" actId="47"/>
        <pc:sldMkLst>
          <pc:docMk/>
          <pc:sldMk cId="2376366553" sldId="1034"/>
        </pc:sldMkLst>
      </pc:sldChg>
      <pc:sldChg chg="modSp add del mod">
        <pc:chgData name="Jerson Kelman" userId="be71c4f3eaf3d83c" providerId="LiveId" clId="{00163A79-C74A-48AD-9FC4-772B03052153}" dt="2023-06-07T21:45:11.824" v="124" actId="6549"/>
        <pc:sldMkLst>
          <pc:docMk/>
          <pc:sldMk cId="4180153360" sldId="1048"/>
        </pc:sldMkLst>
        <pc:spChg chg="mod">
          <ac:chgData name="Jerson Kelman" userId="be71c4f3eaf3d83c" providerId="LiveId" clId="{00163A79-C74A-48AD-9FC4-772B03052153}" dt="2023-06-07T21:45:11.824" v="124" actId="6549"/>
          <ac:spMkLst>
            <pc:docMk/>
            <pc:sldMk cId="4180153360" sldId="1048"/>
            <ac:spMk id="10" creationId="{00000000-0000-0000-0000-000000000000}"/>
          </ac:spMkLst>
        </pc:spChg>
      </pc:sldChg>
      <pc:sldChg chg="del">
        <pc:chgData name="Jerson Kelman" userId="be71c4f3eaf3d83c" providerId="LiveId" clId="{00163A79-C74A-48AD-9FC4-772B03052153}" dt="2023-06-07T21:15:05.237" v="9" actId="47"/>
        <pc:sldMkLst>
          <pc:docMk/>
          <pc:sldMk cId="1410647170" sldId="1049"/>
        </pc:sldMkLst>
      </pc:sldChg>
      <pc:sldChg chg="del">
        <pc:chgData name="Jerson Kelman" userId="be71c4f3eaf3d83c" providerId="LiveId" clId="{00163A79-C74A-48AD-9FC4-772B03052153}" dt="2023-06-07T21:15:08.375" v="10" actId="47"/>
        <pc:sldMkLst>
          <pc:docMk/>
          <pc:sldMk cId="144953918" sldId="1050"/>
        </pc:sldMkLst>
      </pc:sldChg>
      <pc:sldChg chg="add">
        <pc:chgData name="Jerson Kelman" userId="be71c4f3eaf3d83c" providerId="LiveId" clId="{00163A79-C74A-48AD-9FC4-772B03052153}" dt="2023-06-07T21:50:29.112" v="128"/>
        <pc:sldMkLst>
          <pc:docMk/>
          <pc:sldMk cId="3386230282" sldId="1050"/>
        </pc:sldMkLst>
      </pc:sldChg>
      <pc:sldChg chg="add">
        <pc:chgData name="Jerson Kelman" userId="be71c4f3eaf3d83c" providerId="LiveId" clId="{00163A79-C74A-48AD-9FC4-772B03052153}" dt="2023-06-07T21:50:29.112" v="128"/>
        <pc:sldMkLst>
          <pc:docMk/>
          <pc:sldMk cId="249697147" sldId="1051"/>
        </pc:sldMkLst>
      </pc:sldChg>
      <pc:sldChg chg="del">
        <pc:chgData name="Jerson Kelman" userId="be71c4f3eaf3d83c" providerId="LiveId" clId="{00163A79-C74A-48AD-9FC4-772B03052153}" dt="2023-06-07T21:18:22.817" v="15" actId="47"/>
        <pc:sldMkLst>
          <pc:docMk/>
          <pc:sldMk cId="3386230282" sldId="1051"/>
        </pc:sldMkLst>
      </pc:sldChg>
      <pc:sldChg chg="del">
        <pc:chgData name="Jerson Kelman" userId="be71c4f3eaf3d83c" providerId="LiveId" clId="{00163A79-C74A-48AD-9FC4-772B03052153}" dt="2023-06-07T21:18:26.583" v="16" actId="47"/>
        <pc:sldMkLst>
          <pc:docMk/>
          <pc:sldMk cId="249697147" sldId="1052"/>
        </pc:sldMkLst>
      </pc:sldChg>
      <pc:sldChg chg="add del">
        <pc:chgData name="Jerson Kelman" userId="be71c4f3eaf3d83c" providerId="LiveId" clId="{00163A79-C74A-48AD-9FC4-772B03052153}" dt="2023-06-07T21:50:29.112" v="128"/>
        <pc:sldMkLst>
          <pc:docMk/>
          <pc:sldMk cId="1964594409" sldId="1053"/>
        </pc:sldMkLst>
      </pc:sldChg>
      <pc:sldChg chg="add del">
        <pc:chgData name="Jerson Kelman" userId="be71c4f3eaf3d83c" providerId="LiveId" clId="{00163A79-C74A-48AD-9FC4-772B03052153}" dt="2023-06-07T21:50:29.112" v="128"/>
        <pc:sldMkLst>
          <pc:docMk/>
          <pc:sldMk cId="1409397680" sldId="1054"/>
        </pc:sldMkLst>
      </pc:sldChg>
      <pc:sldChg chg="add">
        <pc:chgData name="Jerson Kelman" userId="be71c4f3eaf3d83c" providerId="LiveId" clId="{00163A79-C74A-48AD-9FC4-772B03052153}" dt="2023-06-07T21:51:40.952" v="129"/>
        <pc:sldMkLst>
          <pc:docMk/>
          <pc:sldMk cId="2427935040" sldId="1055"/>
        </pc:sldMkLst>
      </pc:sldChg>
      <pc:sldChg chg="del">
        <pc:chgData name="Jerson Kelman" userId="be71c4f3eaf3d83c" providerId="LiveId" clId="{00163A79-C74A-48AD-9FC4-772B03052153}" dt="2023-06-07T21:18:45.173" v="19" actId="47"/>
        <pc:sldMkLst>
          <pc:docMk/>
          <pc:sldMk cId="2857481330" sldId="1056"/>
        </pc:sldMkLst>
      </pc:sldChg>
      <pc:sldChg chg="del">
        <pc:chgData name="Jerson Kelman" userId="be71c4f3eaf3d83c" providerId="LiveId" clId="{00163A79-C74A-48AD-9FC4-772B03052153}" dt="2023-06-07T21:18:49.766" v="20" actId="47"/>
        <pc:sldMkLst>
          <pc:docMk/>
          <pc:sldMk cId="1352350915" sldId="1059"/>
        </pc:sldMkLst>
      </pc:sldChg>
      <pc:sldChg chg="del">
        <pc:chgData name="Jerson Kelman" userId="be71c4f3eaf3d83c" providerId="LiveId" clId="{00163A79-C74A-48AD-9FC4-772B03052153}" dt="2023-06-07T21:18:57.099" v="21" actId="47"/>
        <pc:sldMkLst>
          <pc:docMk/>
          <pc:sldMk cId="3840670006" sldId="1060"/>
        </pc:sldMkLst>
      </pc:sldChg>
      <pc:sldChg chg="add del">
        <pc:chgData name="Jerson Kelman" userId="be71c4f3eaf3d83c" providerId="LiveId" clId="{00163A79-C74A-48AD-9FC4-772B03052153}" dt="2023-06-07T21:51:40.952" v="129"/>
        <pc:sldMkLst>
          <pc:docMk/>
          <pc:sldMk cId="2745675023" sldId="1062"/>
        </pc:sldMkLst>
      </pc:sldChg>
      <pc:sldChg chg="add del">
        <pc:chgData name="Jerson Kelman" userId="be71c4f3eaf3d83c" providerId="LiveId" clId="{00163A79-C74A-48AD-9FC4-772B03052153}" dt="2023-06-07T22:01:56.670" v="132"/>
        <pc:sldMkLst>
          <pc:docMk/>
          <pc:sldMk cId="659937800" sldId="1063"/>
        </pc:sldMkLst>
      </pc:sldChg>
      <pc:sldChg chg="add">
        <pc:chgData name="Jerson Kelman" userId="be71c4f3eaf3d83c" providerId="LiveId" clId="{00163A79-C74A-48AD-9FC4-772B03052153}" dt="2023-06-07T22:01:56.717" v="133"/>
        <pc:sldMkLst>
          <pc:docMk/>
          <pc:sldMk cId="3030962385" sldId="1063"/>
        </pc:sldMkLst>
      </pc:sldChg>
      <pc:sldChg chg="addSp new del mod">
        <pc:chgData name="Jerson Kelman" userId="be71c4f3eaf3d83c" providerId="LiveId" clId="{00163A79-C74A-48AD-9FC4-772B03052153}" dt="2023-11-27T20:39:04.104" v="147" actId="47"/>
        <pc:sldMkLst>
          <pc:docMk/>
          <pc:sldMk cId="2088191472" sldId="1064"/>
        </pc:sldMkLst>
        <pc:picChg chg="add">
          <ac:chgData name="Jerson Kelman" userId="be71c4f3eaf3d83c" providerId="LiveId" clId="{00163A79-C74A-48AD-9FC4-772B03052153}" dt="2023-11-27T20:37:36.495" v="146" actId="22"/>
          <ac:picMkLst>
            <pc:docMk/>
            <pc:sldMk cId="2088191472" sldId="1064"/>
            <ac:picMk id="3" creationId="{70CAF6C1-F06E-A043-E120-D96285A341DC}"/>
          </ac:picMkLst>
        </pc:picChg>
      </pc:sldChg>
      <pc:sldChg chg="new del">
        <pc:chgData name="Jerson Kelman" userId="be71c4f3eaf3d83c" providerId="LiveId" clId="{00163A79-C74A-48AD-9FC4-772B03052153}" dt="2023-11-28T14:03:38.484" v="151" actId="47"/>
        <pc:sldMkLst>
          <pc:docMk/>
          <pc:sldMk cId="2181990857" sldId="1064"/>
        </pc:sldMkLst>
      </pc:sldChg>
      <pc:sldChg chg="del">
        <pc:chgData name="Jerson Kelman" userId="be71c4f3eaf3d83c" providerId="LiveId" clId="{00163A79-C74A-48AD-9FC4-772B03052153}" dt="2023-06-07T21:16:11.193" v="11" actId="2696"/>
        <pc:sldMkLst>
          <pc:docMk/>
          <pc:sldMk cId="1774164124" sldId="1067"/>
        </pc:sldMkLst>
      </pc:sldChg>
      <pc:sldMasterChg chg="delSldLayout">
        <pc:chgData name="Jerson Kelman" userId="be71c4f3eaf3d83c" providerId="LiveId" clId="{00163A79-C74A-48AD-9FC4-772B03052153}" dt="2023-06-07T22:02:11.013" v="134" actId="2696"/>
        <pc:sldMasterMkLst>
          <pc:docMk/>
          <pc:sldMasterMk cId="3927367766" sldId="2147483701"/>
        </pc:sldMasterMkLst>
        <pc:sldLayoutChg chg="del">
          <pc:chgData name="Jerson Kelman" userId="be71c4f3eaf3d83c" providerId="LiveId" clId="{00163A79-C74A-48AD-9FC4-772B03052153}" dt="2023-06-07T22:02:11.013" v="134" actId="2696"/>
          <pc:sldLayoutMkLst>
            <pc:docMk/>
            <pc:sldMasterMk cId="3927367766" sldId="2147483701"/>
            <pc:sldLayoutMk cId="1528187008" sldId="2147483713"/>
          </pc:sldLayoutMkLst>
        </pc:sldLayoutChg>
      </pc:sldMasterChg>
      <pc:sldMasterChg chg="addSldLayout delSldLayout">
        <pc:chgData name="Jerson Kelman" userId="be71c4f3eaf3d83c" providerId="LiveId" clId="{00163A79-C74A-48AD-9FC4-772B03052153}" dt="2023-06-07T21:21:34.387" v="53" actId="47"/>
        <pc:sldMasterMkLst>
          <pc:docMk/>
          <pc:sldMasterMk cId="1703179523" sldId="2147483714"/>
        </pc:sldMasterMkLst>
        <pc:sldLayoutChg chg="add del">
          <pc:chgData name="Jerson Kelman" userId="be71c4f3eaf3d83c" providerId="LiveId" clId="{00163A79-C74A-48AD-9FC4-772B03052153}" dt="2023-06-07T21:20:45.563" v="39" actId="47"/>
          <pc:sldLayoutMkLst>
            <pc:docMk/>
            <pc:sldMasterMk cId="1703179523" sldId="2147483714"/>
            <pc:sldLayoutMk cId="2358992402" sldId="2147483726"/>
          </pc:sldLayoutMkLst>
        </pc:sldLayoutChg>
        <pc:sldLayoutChg chg="add del">
          <pc:chgData name="Jerson Kelman" userId="be71c4f3eaf3d83c" providerId="LiveId" clId="{00163A79-C74A-48AD-9FC4-772B03052153}" dt="2023-06-07T21:20:46.137" v="41" actId="47"/>
          <pc:sldLayoutMkLst>
            <pc:docMk/>
            <pc:sldMasterMk cId="1703179523" sldId="2147483714"/>
            <pc:sldLayoutMk cId="3101266696" sldId="2147483727"/>
          </pc:sldLayoutMkLst>
        </pc:sldLayoutChg>
        <pc:sldLayoutChg chg="add del">
          <pc:chgData name="Jerson Kelman" userId="be71c4f3eaf3d83c" providerId="LiveId" clId="{00163A79-C74A-48AD-9FC4-772B03052153}" dt="2023-06-07T21:21:34.387" v="53" actId="47"/>
          <pc:sldLayoutMkLst>
            <pc:docMk/>
            <pc:sldMasterMk cId="1703179523" sldId="2147483714"/>
            <pc:sldLayoutMk cId="2902271157" sldId="2147483728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rprotti\Desktop\dados%20para%20dia%2015%20(pizza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044361527313173"/>
          <c:y val="5.2730503827207953E-2"/>
          <c:w val="0.78486579542065271"/>
          <c:h val="0.80514784526023064"/>
        </c:manualLayout>
      </c:layout>
      <c:scatterChart>
        <c:scatterStyle val="smoothMarker"/>
        <c:varyColors val="0"/>
        <c:ser>
          <c:idx val="2"/>
          <c:order val="0"/>
          <c:tx>
            <c:strRef>
              <c:f>total!$AG$2</c:f>
              <c:strCache>
                <c:ptCount val="1"/>
                <c:pt idx="0">
                  <c:v>fev/18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total!$B$3:$B$26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xVal>
          <c:yVal>
            <c:numRef>
              <c:f>total!$AG$3:$AG$26</c:f>
              <c:numCache>
                <c:formatCode>0</c:formatCode>
                <c:ptCount val="24"/>
                <c:pt idx="0">
                  <c:v>23941.82335971525</c:v>
                </c:pt>
                <c:pt idx="1">
                  <c:v>20647.985715661347</c:v>
                </c:pt>
                <c:pt idx="2">
                  <c:v>20285.415416092452</c:v>
                </c:pt>
                <c:pt idx="3">
                  <c:v>27273.347007707358</c:v>
                </c:pt>
                <c:pt idx="4">
                  <c:v>41042.588098708875</c:v>
                </c:pt>
                <c:pt idx="5">
                  <c:v>48374.762013946216</c:v>
                </c:pt>
                <c:pt idx="6">
                  <c:v>51419.806417707958</c:v>
                </c:pt>
                <c:pt idx="7">
                  <c:v>56043.502304546557</c:v>
                </c:pt>
                <c:pt idx="8">
                  <c:v>61502.589787230725</c:v>
                </c:pt>
                <c:pt idx="9">
                  <c:v>66527.606446531572</c:v>
                </c:pt>
                <c:pt idx="10">
                  <c:v>69741.243701141473</c:v>
                </c:pt>
                <c:pt idx="11">
                  <c:v>72685.113488434858</c:v>
                </c:pt>
                <c:pt idx="12">
                  <c:v>73128.922440211914</c:v>
                </c:pt>
                <c:pt idx="13">
                  <c:v>69157.891989143638</c:v>
                </c:pt>
                <c:pt idx="14">
                  <c:v>64798.630342779965</c:v>
                </c:pt>
                <c:pt idx="15">
                  <c:v>63028.411249138953</c:v>
                </c:pt>
                <c:pt idx="16">
                  <c:v>62273.086511487258</c:v>
                </c:pt>
                <c:pt idx="17">
                  <c:v>61602.324066360627</c:v>
                </c:pt>
                <c:pt idx="18">
                  <c:v>61445.063049566757</c:v>
                </c:pt>
                <c:pt idx="19">
                  <c:v>61463.521415762894</c:v>
                </c:pt>
                <c:pt idx="20">
                  <c:v>59003.470062679946</c:v>
                </c:pt>
                <c:pt idx="21">
                  <c:v>52114.767754534943</c:v>
                </c:pt>
                <c:pt idx="22">
                  <c:v>41637.638929000292</c:v>
                </c:pt>
                <c:pt idx="23">
                  <c:v>29882.713814183517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3B7-473F-9AA0-3C8B665895E6}"/>
            </c:ext>
          </c:extLst>
        </c:ser>
        <c:ser>
          <c:idx val="1"/>
          <c:order val="1"/>
          <c:tx>
            <c:strRef>
              <c:f>total!$D$2</c:f>
              <c:strCache>
                <c:ptCount val="1"/>
                <c:pt idx="0">
                  <c:v>fev/13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marker>
            <c:symbol val="none"/>
          </c:marker>
          <c:xVal>
            <c:numRef>
              <c:f>total!$B$3:$B$26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xVal>
          <c:yVal>
            <c:numRef>
              <c:f>total!$D$3:$D$26</c:f>
              <c:numCache>
                <c:formatCode>General</c:formatCode>
                <c:ptCount val="24"/>
                <c:pt idx="0">
                  <c:v>46203</c:v>
                </c:pt>
                <c:pt idx="1">
                  <c:v>42451</c:v>
                </c:pt>
                <c:pt idx="2">
                  <c:v>39943</c:v>
                </c:pt>
                <c:pt idx="3">
                  <c:v>40082</c:v>
                </c:pt>
                <c:pt idx="4">
                  <c:v>42474</c:v>
                </c:pt>
                <c:pt idx="5">
                  <c:v>47596</c:v>
                </c:pt>
                <c:pt idx="6">
                  <c:v>54132</c:v>
                </c:pt>
                <c:pt idx="7">
                  <c:v>61190</c:v>
                </c:pt>
                <c:pt idx="8">
                  <c:v>68108</c:v>
                </c:pt>
                <c:pt idx="9">
                  <c:v>73551</c:v>
                </c:pt>
                <c:pt idx="10">
                  <c:v>76602</c:v>
                </c:pt>
                <c:pt idx="11">
                  <c:v>77254</c:v>
                </c:pt>
                <c:pt idx="12">
                  <c:v>76626</c:v>
                </c:pt>
                <c:pt idx="13">
                  <c:v>73944</c:v>
                </c:pt>
                <c:pt idx="14">
                  <c:v>71777</c:v>
                </c:pt>
                <c:pt idx="15">
                  <c:v>69327</c:v>
                </c:pt>
                <c:pt idx="16">
                  <c:v>68604</c:v>
                </c:pt>
                <c:pt idx="17">
                  <c:v>67199</c:v>
                </c:pt>
                <c:pt idx="18">
                  <c:v>66770</c:v>
                </c:pt>
                <c:pt idx="19">
                  <c:v>65601</c:v>
                </c:pt>
                <c:pt idx="20">
                  <c:v>63637</c:v>
                </c:pt>
                <c:pt idx="21">
                  <c:v>60546</c:v>
                </c:pt>
                <c:pt idx="22">
                  <c:v>56524</c:v>
                </c:pt>
                <c:pt idx="23">
                  <c:v>51442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3B7-473F-9AA0-3C8B665895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328320"/>
        <c:axId val="118334592"/>
      </c:scatterChart>
      <c:valAx>
        <c:axId val="118328320"/>
        <c:scaling>
          <c:orientation val="minMax"/>
          <c:max val="24"/>
        </c:scaling>
        <c:delete val="0"/>
        <c:axPos val="b"/>
        <c:majorGridlines>
          <c:spPr>
            <a:ln>
              <a:solidFill>
                <a:sysClr val="window" lastClr="FFFFFF">
                  <a:lumMod val="65000"/>
                </a:sysClr>
              </a:solidFill>
              <a:prstDash val="sysDot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hora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18334592"/>
        <c:crosses val="autoZero"/>
        <c:crossBetween val="midCat"/>
        <c:majorUnit val="4"/>
      </c:valAx>
      <c:valAx>
        <c:axId val="118334592"/>
        <c:scaling>
          <c:orientation val="minMax"/>
          <c:min val="15000"/>
        </c:scaling>
        <c:delete val="0"/>
        <c:axPos val="l"/>
        <c:majorGridlines>
          <c:spPr>
            <a:ln>
              <a:solidFill>
                <a:sysClr val="window" lastClr="FFFFFF">
                  <a:lumMod val="65000"/>
                </a:sys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L/s</a:t>
                </a: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crossAx val="118328320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/>
      </a:pPr>
      <a:endParaRPr lang="pt-B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859142607174096E-2"/>
          <c:y val="7.090682716516479E-2"/>
          <c:w val="0.91296970691163604"/>
          <c:h val="0.7726855661006955"/>
        </c:manualLayout>
      </c:layout>
      <c:lineChart>
        <c:grouping val="standard"/>
        <c:varyColors val="0"/>
        <c:ser>
          <c:idx val="0"/>
          <c:order val="0"/>
          <c:tx>
            <c:strRef>
              <c:f>Qaflu_SE!$AO$42</c:f>
              <c:strCache>
                <c:ptCount val="1"/>
                <c:pt idx="0">
                  <c:v>produção
RMSP</c:v>
                </c:pt>
              </c:strCache>
            </c:strRef>
          </c:tx>
          <c:spPr>
            <a:ln w="38100">
              <a:solidFill>
                <a:schemeClr val="accent5">
                  <a:lumMod val="50000"/>
                </a:schemeClr>
              </a:solidFill>
            </a:ln>
          </c:spPr>
          <c:marker>
            <c:symbol val="diamond"/>
            <c:size val="4"/>
            <c:spPr>
              <a:solidFill>
                <a:schemeClr val="accent1">
                  <a:lumMod val="50000"/>
                </a:schemeClr>
              </a:solidFill>
              <a:ln w="38100">
                <a:solidFill>
                  <a:schemeClr val="accent5">
                    <a:lumMod val="50000"/>
                  </a:schemeClr>
                </a:solidFill>
              </a:ln>
            </c:spPr>
          </c:marker>
          <c:dLbls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3E7-4E54-BD71-6E51FD408D5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Qaflu_SE!$AH$56:$AH$87</c:f>
              <c:numCache>
                <c:formatCode>mmm\-yy</c:formatCode>
                <c:ptCount val="32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</c:numCache>
            </c:numRef>
          </c:cat>
          <c:val>
            <c:numRef>
              <c:f>Qaflu_SE!$AO$56:$AO$87</c:f>
              <c:numCache>
                <c:formatCode>General</c:formatCode>
                <c:ptCount val="32"/>
                <c:pt idx="0">
                  <c:v>70.95</c:v>
                </c:pt>
                <c:pt idx="1">
                  <c:v>71.42</c:v>
                </c:pt>
                <c:pt idx="2">
                  <c:v>67.430000000000007</c:v>
                </c:pt>
                <c:pt idx="3">
                  <c:v>64.180000000000007</c:v>
                </c:pt>
                <c:pt idx="4">
                  <c:v>61.42</c:v>
                </c:pt>
                <c:pt idx="5">
                  <c:v>62.56</c:v>
                </c:pt>
                <c:pt idx="6">
                  <c:v>60.99</c:v>
                </c:pt>
                <c:pt idx="7">
                  <c:v>59.79</c:v>
                </c:pt>
                <c:pt idx="8">
                  <c:v>59.87</c:v>
                </c:pt>
                <c:pt idx="9">
                  <c:v>58.11</c:v>
                </c:pt>
                <c:pt idx="10">
                  <c:v>54.88</c:v>
                </c:pt>
                <c:pt idx="11">
                  <c:v>54.86</c:v>
                </c:pt>
                <c:pt idx="12">
                  <c:v>52.34</c:v>
                </c:pt>
                <c:pt idx="13">
                  <c:v>49.96</c:v>
                </c:pt>
                <c:pt idx="14">
                  <c:v>51.34</c:v>
                </c:pt>
                <c:pt idx="15">
                  <c:v>51.6</c:v>
                </c:pt>
                <c:pt idx="16">
                  <c:v>51.53</c:v>
                </c:pt>
                <c:pt idx="17">
                  <c:v>51.58</c:v>
                </c:pt>
                <c:pt idx="18">
                  <c:v>51.89</c:v>
                </c:pt>
                <c:pt idx="19">
                  <c:v>52.16</c:v>
                </c:pt>
                <c:pt idx="20">
                  <c:v>52.16</c:v>
                </c:pt>
                <c:pt idx="21">
                  <c:v>52.7</c:v>
                </c:pt>
                <c:pt idx="22">
                  <c:v>52.41</c:v>
                </c:pt>
                <c:pt idx="23">
                  <c:v>54.76</c:v>
                </c:pt>
                <c:pt idx="24">
                  <c:v>55.61</c:v>
                </c:pt>
                <c:pt idx="25">
                  <c:v>57.5</c:v>
                </c:pt>
                <c:pt idx="26">
                  <c:v>59.38</c:v>
                </c:pt>
                <c:pt idx="27">
                  <c:v>60.49</c:v>
                </c:pt>
                <c:pt idx="28">
                  <c:v>57.82</c:v>
                </c:pt>
                <c:pt idx="29">
                  <c:v>57.35</c:v>
                </c:pt>
                <c:pt idx="30">
                  <c:v>57.99</c:v>
                </c:pt>
                <c:pt idx="31">
                  <c:v>58.13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E7-4E54-BD71-6E51FD408D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0285384"/>
        <c:axId val="340286952"/>
      </c:lineChart>
      <c:dateAx>
        <c:axId val="34028538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pt-BR"/>
          </a:p>
        </c:txPr>
        <c:crossAx val="340286952"/>
        <c:crosses val="autoZero"/>
        <c:auto val="1"/>
        <c:lblOffset val="100"/>
        <c:baseTimeUnit val="months"/>
      </c:dateAx>
      <c:valAx>
        <c:axId val="340286952"/>
        <c:scaling>
          <c:orientation val="minMax"/>
          <c:max val="78"/>
          <c:min val="48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pt-BR" b="0" dirty="0"/>
                  <a:t>vazão produzida em m³/s</a:t>
                </a:r>
              </a:p>
            </c:rich>
          </c:tx>
          <c:layout>
            <c:manualLayout>
              <c:xMode val="edge"/>
              <c:yMode val="edge"/>
              <c:x val="0"/>
              <c:y val="0.3270064914458009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40285384"/>
        <c:crosses val="autoZero"/>
        <c:crossBetween val="between"/>
      </c:valAx>
      <c:spPr>
        <a:solidFill>
          <a:schemeClr val="bg1"/>
        </a:solidFill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/>
      </a:pPr>
      <a:endParaRPr lang="pt-BR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0.07476</cdr:x>
      <cdr:y>0.58603</cdr:y>
    </cdr:from>
    <cdr:to>
      <cdr:x>0.31888</cdr:x>
      <cdr:y>0.82058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683568" y="3227949"/>
          <a:ext cx="2232248" cy="12919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 dirty="0"/>
        </a:p>
      </cdr:txBody>
    </cdr:sp>
  </cdr:relSizeAnchor>
  <cdr:relSizeAnchor xmlns:cdr="http://schemas.openxmlformats.org/drawingml/2006/chartDrawing">
    <cdr:from>
      <cdr:x>0.54056</cdr:x>
      <cdr:y>0.15021</cdr:y>
    </cdr:from>
    <cdr:to>
      <cdr:x>0.77681</cdr:x>
      <cdr:y>0.31621</cdr:y>
    </cdr:to>
    <cdr:sp macro="" textlink="">
      <cdr:nvSpPr>
        <cdr:cNvPr id="3" name="CaixaDeTexto 2"/>
        <cdr:cNvSpPr txBox="1"/>
      </cdr:nvSpPr>
      <cdr:spPr>
        <a:xfrm xmlns:a="http://schemas.openxmlformats.org/drawingml/2006/main">
          <a:off x="4942880" y="827361"/>
          <a:ext cx="216024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t-BR" sz="1400" i="1" dirty="0" err="1"/>
            <a:t>Savings</a:t>
          </a:r>
          <a:r>
            <a:rPr lang="pt-BR" sz="1400" i="1" dirty="0"/>
            <a:t> </a:t>
          </a:r>
          <a:r>
            <a:rPr lang="pt-BR" sz="1400" i="1" dirty="0" err="1"/>
            <a:t>obtained</a:t>
          </a:r>
          <a:r>
            <a:rPr lang="pt-BR" sz="1400" i="1" dirty="0"/>
            <a:t> </a:t>
          </a:r>
          <a:r>
            <a:rPr lang="pt-BR" sz="1400" i="1" dirty="0" err="1"/>
            <a:t>from</a:t>
          </a:r>
          <a:r>
            <a:rPr lang="pt-BR" sz="1400" i="1" dirty="0"/>
            <a:t> </a:t>
          </a:r>
        </a:p>
        <a:p xmlns:a="http://schemas.openxmlformats.org/drawingml/2006/main">
          <a:r>
            <a:rPr lang="pt-BR" sz="1400" i="1" dirty="0" err="1"/>
            <a:t>each</a:t>
          </a:r>
          <a:r>
            <a:rPr lang="pt-BR" sz="1400" i="1" dirty="0"/>
            <a:t> </a:t>
          </a:r>
          <a:r>
            <a:rPr lang="pt-BR" sz="1400" i="1" dirty="0" err="1"/>
            <a:t>initiative</a:t>
          </a:r>
          <a:r>
            <a:rPr lang="pt-BR" sz="1400" i="1" dirty="0"/>
            <a:t> (in m3/s)</a:t>
          </a:r>
          <a:endParaRPr lang="pt-BR" sz="1200" i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A15B7-A4AC-4C3C-974A-BFFE56ECB26D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6920A-A4ED-4368-B7D1-CAEB9EE24E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4681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991B2-D513-475D-AD0D-8DAB9DCF39AE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1955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91B2-D513-475D-AD0D-8DAB9DCF39A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2286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C0367-DC5F-43BF-8ECC-2080B421C333}" type="slidenum">
              <a:rPr lang="pt-BR" smtClean="0">
                <a:solidFill>
                  <a:prstClr val="black"/>
                </a:solidFill>
              </a:rPr>
              <a:pPr/>
              <a:t>17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926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DFDA93-F733-453C-8626-BB2ABFF6F1E9}" type="slidenum">
              <a:rPr lang="pt-BR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783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DFDA93-F733-453C-8626-BB2ABFF6F1E9}" type="slidenum">
              <a:rPr lang="pt-BR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541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DFDA93-F733-453C-8626-BB2ABFF6F1E9}" type="slidenum">
              <a:rPr lang="pt-BR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483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41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685" indent="-2852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055" indent="-22821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477" indent="-22821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3899" indent="-22821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0321" indent="-2282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6742" indent="-2282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3165" indent="-2282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9586" indent="-2282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3B7A1F-31C7-4108-B6AE-84FF9B707A4A}" type="slidenum">
              <a:rPr lang="pt-BR" altLang="pt-BR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pt-BR" alt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055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  <p:sp>
        <p:nvSpPr>
          <p:cNvPr id="34820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648" indent="-285634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536" indent="-22850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550" indent="-22850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564" indent="-22850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578" indent="-2285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592" indent="-2285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607" indent="-2285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21" indent="-2285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9BAC12E-63EB-4360-B3BD-E7444795F248}" type="slidenum">
              <a:rPr lang="pt-BR" altLang="pt-BR" smtClean="0">
                <a:solidFill>
                  <a:srgbClr val="000000"/>
                </a:solidFill>
              </a:rPr>
              <a:pPr/>
              <a:t>23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14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C0367-DC5F-43BF-8ECC-2080B421C333}" type="slidenum">
              <a:rPr lang="pt-BR" smtClean="0">
                <a:solidFill>
                  <a:prstClr val="black"/>
                </a:solidFill>
              </a:rPr>
              <a:pPr/>
              <a:t>25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1148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C0367-DC5F-43BF-8ECC-2080B421C333}" type="slidenum">
              <a:rPr lang="pt-BR" smtClean="0">
                <a:solidFill>
                  <a:prstClr val="black"/>
                </a:solidFill>
              </a:rPr>
              <a:pPr/>
              <a:t>28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096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1045" cy="6366510"/>
          </a:xfrm>
          <a:prstGeom prst="rect">
            <a:avLst/>
          </a:prstGeom>
        </p:spPr>
      </p:pic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389255"/>
          </a:xfrm>
          <a:prstGeom prst="rect">
            <a:avLst/>
          </a:prstGeom>
        </p:spPr>
        <p:txBody>
          <a:bodyPr/>
          <a:lstStyle>
            <a:lvl1pPr>
              <a:defRPr sz="216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4" name="Retângulo 3"/>
          <p:cNvSpPr/>
          <p:nvPr userDrawn="1"/>
        </p:nvSpPr>
        <p:spPr>
          <a:xfrm>
            <a:off x="-1723" y="6377792"/>
            <a:ext cx="12193723" cy="4869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 dirty="0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 rotWithShape="1">
          <a:blip r:embed="rId3" cstate="email"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7129"/>
          <a:stretch/>
        </p:blipFill>
        <p:spPr>
          <a:xfrm>
            <a:off x="11760629" y="6447903"/>
            <a:ext cx="322099" cy="3732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648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389255"/>
          </a:xfrm>
          <a:prstGeom prst="rect">
            <a:avLst/>
          </a:prstGeom>
        </p:spPr>
        <p:txBody>
          <a:bodyPr/>
          <a:lstStyle>
            <a:lvl1pPr>
              <a:defRPr sz="216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4" name="Retângulo 3"/>
          <p:cNvSpPr/>
          <p:nvPr userDrawn="1"/>
        </p:nvSpPr>
        <p:spPr>
          <a:xfrm>
            <a:off x="-1723" y="6377792"/>
            <a:ext cx="12193723" cy="4869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 dirty="0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 rotWithShape="1">
          <a:blip r:embed="rId2" cstate="email"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7129"/>
          <a:stretch/>
        </p:blipFill>
        <p:spPr>
          <a:xfrm>
            <a:off x="11760629" y="6447903"/>
            <a:ext cx="322099" cy="3732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169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895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1946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1" y="0"/>
            <a:ext cx="12167851" cy="836712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12031803" y="0"/>
            <a:ext cx="168234" cy="836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B050"/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531" y="0"/>
            <a:ext cx="591263" cy="836712"/>
          </a:xfrm>
          <a:prstGeom prst="rect">
            <a:avLst/>
          </a:prstGeom>
        </p:spPr>
      </p:pic>
      <p:sp>
        <p:nvSpPr>
          <p:cNvPr id="5" name="Retângulo com Único Canto Aparado e Arredondado 4"/>
          <p:cNvSpPr/>
          <p:nvPr userDrawn="1"/>
        </p:nvSpPr>
        <p:spPr>
          <a:xfrm rot="10800000" flipH="1" flipV="1">
            <a:off x="0" y="684354"/>
            <a:ext cx="9661793" cy="199346"/>
          </a:xfrm>
          <a:prstGeom prst="snipRoundRect">
            <a:avLst>
              <a:gd name="adj1" fmla="val 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020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7383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1" y="0"/>
            <a:ext cx="12167851" cy="836712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12031803" y="0"/>
            <a:ext cx="168234" cy="836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B050"/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531" y="0"/>
            <a:ext cx="591263" cy="836712"/>
          </a:xfrm>
          <a:prstGeom prst="rect">
            <a:avLst/>
          </a:prstGeom>
        </p:spPr>
      </p:pic>
      <p:sp>
        <p:nvSpPr>
          <p:cNvPr id="5" name="Retângulo com Único Canto Aparado e Arredondado 4"/>
          <p:cNvSpPr/>
          <p:nvPr userDrawn="1"/>
        </p:nvSpPr>
        <p:spPr>
          <a:xfrm rot="10800000" flipH="1" flipV="1">
            <a:off x="0" y="684354"/>
            <a:ext cx="9661793" cy="199346"/>
          </a:xfrm>
          <a:prstGeom prst="snipRoundRect">
            <a:avLst>
              <a:gd name="adj1" fmla="val 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334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1892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40000">
                <a:schemeClr val="accent1">
                  <a:lumMod val="5000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336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3DAAE936-57AB-49C7-A45C-B3F5B1D8EDA5}"/>
              </a:ext>
            </a:extLst>
          </p:cNvPr>
          <p:cNvSpPr/>
          <p:nvPr userDrawn="1"/>
        </p:nvSpPr>
        <p:spPr>
          <a:xfrm>
            <a:off x="1" y="6183086"/>
            <a:ext cx="12192000" cy="674914"/>
          </a:xfrm>
          <a:prstGeom prst="rect">
            <a:avLst/>
          </a:prstGeom>
          <a:solidFill>
            <a:srgbClr val="EDED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FF00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EB7ADD-94B3-4C80-996B-D57E843258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0815" y="6270170"/>
            <a:ext cx="1111136" cy="47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074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1045" cy="6366510"/>
          </a:xfrm>
          <a:prstGeom prst="rect">
            <a:avLst/>
          </a:prstGeom>
        </p:spPr>
      </p:pic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389255"/>
          </a:xfrm>
          <a:prstGeom prst="rect">
            <a:avLst/>
          </a:prstGeom>
        </p:spPr>
        <p:txBody>
          <a:bodyPr/>
          <a:lstStyle>
            <a:lvl1pPr>
              <a:defRPr sz="216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4" name="Retângulo 3"/>
          <p:cNvSpPr/>
          <p:nvPr userDrawn="1"/>
        </p:nvSpPr>
        <p:spPr>
          <a:xfrm>
            <a:off x="-1723" y="6377792"/>
            <a:ext cx="12193723" cy="4869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 dirty="0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 rotWithShape="1">
          <a:blip r:embed="rId3" cstate="email"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7129"/>
          <a:stretch/>
        </p:blipFill>
        <p:spPr>
          <a:xfrm>
            <a:off x="11760629" y="6447903"/>
            <a:ext cx="322099" cy="3732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3059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389255"/>
          </a:xfrm>
          <a:prstGeom prst="rect">
            <a:avLst/>
          </a:prstGeom>
        </p:spPr>
        <p:txBody>
          <a:bodyPr/>
          <a:lstStyle>
            <a:lvl1pPr>
              <a:defRPr sz="216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4" name="Retângulo 3"/>
          <p:cNvSpPr/>
          <p:nvPr userDrawn="1"/>
        </p:nvSpPr>
        <p:spPr>
          <a:xfrm>
            <a:off x="-1723" y="6377792"/>
            <a:ext cx="12193723" cy="48692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 dirty="0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 rotWithShape="1">
          <a:blip r:embed="rId2" cstate="email"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7129"/>
          <a:stretch/>
        </p:blipFill>
        <p:spPr>
          <a:xfrm>
            <a:off x="11760629" y="6447903"/>
            <a:ext cx="322099" cy="3732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8442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5561888"/>
            <a:ext cx="9834719" cy="129080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4283" y="5563523"/>
            <a:ext cx="5437717" cy="129080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2739" y="6123168"/>
            <a:ext cx="3744416" cy="63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110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9FC8-B04A-46B5-9C7E-329CE51CC239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4BD83-EDF1-4820-8CC3-499E558658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9963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450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1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175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967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03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378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342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529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5281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212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6718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3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28/11/2023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67208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28/11/2023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48462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28/11/2023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24028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28/11/2023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3751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28/11/2023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22551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28/11/2023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7334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28/11/2023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4889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3" y="273052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28/11/2023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67880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28/11/2023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21994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28/11/2023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15404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58A9-1A99-4B41-8237-94A8F77160C7}" type="datetimeFigureOut">
              <a:rPr lang="pt-BR" smtClean="0"/>
              <a:pPr/>
              <a:t>28/11/2023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84938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8555" y="0"/>
            <a:ext cx="788351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964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6815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C1939-5CB1-43CC-8AC1-CA3A4AAFC0F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0861-EB26-465D-93CC-CA13003D9E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8097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C1939-5CB1-43CC-8AC1-CA3A4AAFC0F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0861-EB26-465D-93CC-CA13003D9E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8314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C1939-5CB1-43CC-8AC1-CA3A4AAFC0F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0861-EB26-465D-93CC-CA13003D9E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6714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C1939-5CB1-43CC-8AC1-CA3A4AAFC0F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0861-EB26-465D-93CC-CA13003D9E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6707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C1939-5CB1-43CC-8AC1-CA3A4AAFC0F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0861-EB26-465D-93CC-CA13003D9E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4938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C1939-5CB1-43CC-8AC1-CA3A4AAFC0F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0861-EB26-465D-93CC-CA13003D9E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5403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C1939-5CB1-43CC-8AC1-CA3A4AAFC0F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0861-EB26-465D-93CC-CA13003D9E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3086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C1939-5CB1-43CC-8AC1-CA3A4AAFC0F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0861-EB26-465D-93CC-CA13003D9E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7345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C1939-5CB1-43CC-8AC1-CA3A4AAFC0F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0861-EB26-465D-93CC-CA13003D9E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9874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C1939-5CB1-43CC-8AC1-CA3A4AAFC0F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0861-EB26-465D-93CC-CA13003D9E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6946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C1939-5CB1-43CC-8AC1-CA3A4AAFC0F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0861-EB26-465D-93CC-CA13003D9E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086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76BB502-2F7B-43BA-B8FA-D61077EA2529}" type="datetimeFigureOut">
              <a:rPr lang="pt-BR"/>
              <a:pPr>
                <a:defRPr/>
              </a:pPr>
              <a:t>28/11/2023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FC4C02E-C8F3-4C3A-8FC9-E6AD9500C38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51827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1686F02-EDC5-4521-9B5D-466548263612}" type="datetimeFigureOut">
              <a:rPr lang="pt-BR"/>
              <a:pPr>
                <a:defRPr/>
              </a:pPr>
              <a:t>28/11/2023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4619087-44E4-49F2-B98E-1186DA8F0BB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07296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C03C654-2A02-41B2-8591-B9FA8292036D}" type="datetimeFigureOut">
              <a:rPr lang="pt-BR"/>
              <a:pPr>
                <a:defRPr/>
              </a:pPr>
              <a:t>28/11/2023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3742B91-2B44-4573-821A-E1748F1FCA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87728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9A41037-0133-4B78-BC64-18AA267A662F}" type="datetimeFigureOut">
              <a:rPr lang="pt-BR"/>
              <a:pPr>
                <a:defRPr/>
              </a:pPr>
              <a:t>28/11/2023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6717C65-B95C-4690-ACB4-ADCE73DB3AE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9187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0AB57D6-F984-41FC-9FA6-C41C2B320BE5}" type="datetimeFigureOut">
              <a:rPr lang="pt-BR"/>
              <a:pPr>
                <a:defRPr/>
              </a:pPr>
              <a:t>28/11/2023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0140785-0E57-41EC-B50B-8E01872676F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15976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831C735-7760-4C56-B12D-403A52B26D1A}" type="datetimeFigureOut">
              <a:rPr lang="pt-BR"/>
              <a:pPr>
                <a:defRPr/>
              </a:pPr>
              <a:t>28/11/2023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394288D-6F60-4FE1-9C41-0B8E294967C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546630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6769526-95EA-46B5-9039-0EAC6DB33BE2}" type="datetimeFigureOut">
              <a:rPr lang="pt-BR"/>
              <a:pPr>
                <a:defRPr/>
              </a:pPr>
              <a:t>28/11/2023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EFE51CE-9A44-4771-AE9D-224AB574F42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509368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3BBCB3-9E31-4F0B-B72D-E3D27C8AA618}" type="datetimeFigureOut">
              <a:rPr lang="pt-BR"/>
              <a:pPr>
                <a:defRPr/>
              </a:pPr>
              <a:t>28/11/2023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8EF6B85-43F2-4D92-A563-2CAC9D764DC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193022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39E4F66-89FB-4FE0-923F-5D4CEBAE7E8B}" type="datetimeFigureOut">
              <a:rPr lang="pt-BR"/>
              <a:pPr>
                <a:defRPr/>
              </a:pPr>
              <a:t>28/11/2023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A7989D3-01CB-4018-9EBA-965245621B7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519145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C950338-F58A-4133-88C2-F96AB0E5E557}" type="datetimeFigureOut">
              <a:rPr lang="pt-BR"/>
              <a:pPr>
                <a:defRPr/>
              </a:pPr>
              <a:t>28/11/2023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3CFCE8C-A641-4E5B-832F-C1B99F76B6F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32700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E14676C-AF04-4D02-BB87-A546A6B96FF0}" type="datetimeFigureOut">
              <a:rPr lang="pt-BR"/>
              <a:pPr>
                <a:defRPr/>
              </a:pPr>
              <a:t>28/11/2023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39F71A8-C25C-4AE1-8794-219061D119B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36385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89924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" r="549"/>
          <a:stretch/>
        </p:blipFill>
        <p:spPr>
          <a:xfrm>
            <a:off x="1" y="5524501"/>
            <a:ext cx="12217228" cy="1333501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555" y="0"/>
            <a:ext cx="788351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6669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ó 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434" y="6524626"/>
            <a:ext cx="2252133" cy="30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4967" y="539751"/>
            <a:ext cx="10026676" cy="46166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pt-BR" dirty="0"/>
              <a:t>Clique para editar o estilo do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486337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64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728" r:id="rId5"/>
  </p:sldLayoutIdLst>
  <p:txStyles>
    <p:titleStyle>
      <a:lvl1pPr algn="ctr" defTabSz="1097280" rtl="0" eaLnBrk="1" latinLnBrk="0" hangingPunct="1"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480" indent="-41148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40" kern="1200">
          <a:solidFill>
            <a:schemeClr val="tx1"/>
          </a:solidFill>
          <a:latin typeface="+mn-lt"/>
          <a:ea typeface="+mn-ea"/>
          <a:cs typeface="+mn-cs"/>
        </a:defRPr>
      </a:lvl1pPr>
      <a:lvl2pPr marL="891540" indent="-342900" algn="l" defTabSz="109728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611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12745-C986-4693-B5E5-3EE7292F661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8FAD8-8595-4875-B81C-57BB59AD654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m 3" descr="Interna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5706"/>
            <a:ext cx="12202160" cy="685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60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258A9-1A99-4B41-8237-94A8F77160C7}" type="datetimeFigureOut">
              <a:rPr lang="pt-BR" smtClean="0"/>
              <a:pPr/>
              <a:t>28/11/2023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3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8D092-A5D5-45AF-9807-6BDF1E24363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482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C1939-5CB1-43CC-8AC1-CA3A4AAFC0F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D0861-EB26-465D-93CC-CA13003D9E3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36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4099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E724AC42-6790-400E-BE1A-BA3FC6AAAA1C}" type="datetimeFigureOut">
              <a:rPr lang="pt-BR"/>
              <a:pPr>
                <a:defRPr/>
              </a:pPr>
              <a:t>28/11/2023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A65D62AF-13D4-4F01-B24A-1F3EBBBF338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17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jpeg"/><Relationship Id="rId7" Type="http://schemas.microsoft.com/office/2007/relationships/hdphoto" Target="../media/hdphoto2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44.emf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microsoft.com/office/2007/relationships/hdphoto" Target="../media/hdphoto5.wdp"/><Relationship Id="rId4" Type="http://schemas.openxmlformats.org/officeDocument/2006/relationships/image" Target="../media/image56.jpeg"/><Relationship Id="rId9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3.png"/><Relationship Id="rId4" Type="http://schemas.openxmlformats.org/officeDocument/2006/relationships/image" Target="../media/image6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62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6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65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6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69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7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2976" y="-243795"/>
            <a:ext cx="7301002" cy="639055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05" y="2405748"/>
            <a:ext cx="4892003" cy="3973923"/>
          </a:xfrm>
          <a:prstGeom prst="rect">
            <a:avLst/>
          </a:prstGeom>
          <a:ln>
            <a:noFill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8606" y="24134"/>
            <a:ext cx="3456384" cy="3110746"/>
          </a:xfrm>
        </p:spPr>
        <p:txBody>
          <a:bodyPr anchor="t"/>
          <a:lstStyle/>
          <a:p>
            <a:r>
              <a:rPr lang="pt-BR" dirty="0"/>
              <a:t>Jerson Kelman</a:t>
            </a:r>
            <a:br>
              <a:rPr lang="pt-BR" dirty="0"/>
            </a:br>
            <a:br>
              <a:rPr lang="pt-BR" dirty="0"/>
            </a:br>
            <a:r>
              <a:rPr lang="pt-BR" dirty="0"/>
              <a:t>2014/2015</a:t>
            </a:r>
            <a:br>
              <a:rPr lang="pt-BR" dirty="0"/>
            </a:br>
            <a:r>
              <a:rPr lang="en-US" dirty="0"/>
              <a:t>Extreme climatic event</a:t>
            </a:r>
            <a:br>
              <a:rPr lang="pt-BR" dirty="0"/>
            </a:br>
            <a:br>
              <a:rPr lang="pt-BR" dirty="0"/>
            </a:br>
            <a:r>
              <a:rPr lang="pt-BR" sz="2000" b="0" dirty="0"/>
              <a:t>J</a:t>
            </a:r>
            <a:r>
              <a:rPr lang="pt-BR" sz="2000" b="0" i="1" dirty="0"/>
              <a:t>aguari </a:t>
            </a:r>
            <a:r>
              <a:rPr lang="pt-BR" sz="2000" b="0" i="1" dirty="0" err="1"/>
              <a:t>reservoir</a:t>
            </a:r>
            <a:r>
              <a:rPr lang="pt-BR" sz="2000" b="0" i="1" dirty="0"/>
              <a:t> </a:t>
            </a:r>
            <a:br>
              <a:rPr lang="pt-BR" sz="2000" b="0" i="1" dirty="0"/>
            </a:br>
            <a:r>
              <a:rPr lang="pt-BR" sz="2000" b="0" i="1" dirty="0"/>
              <a:t>Cantareira System </a:t>
            </a:r>
            <a:br>
              <a:rPr lang="pt-BR" sz="2000" b="0" i="1" dirty="0"/>
            </a:br>
            <a:br>
              <a:rPr lang="pt-BR" sz="1800" b="0" i="1" dirty="0"/>
            </a:br>
            <a:endParaRPr lang="pt-BR" i="1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4281398" y="-10881"/>
            <a:ext cx="0" cy="6390553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050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0" y="260649"/>
            <a:ext cx="9144000" cy="6012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" r="549"/>
          <a:stretch/>
        </p:blipFill>
        <p:spPr>
          <a:xfrm>
            <a:off x="1524001" y="5524501"/>
            <a:ext cx="9162921" cy="1333501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1518735" y="0"/>
            <a:ext cx="9168187" cy="836712"/>
            <a:chOff x="-5266" y="0"/>
            <a:chExt cx="9168187" cy="836712"/>
          </a:xfrm>
        </p:grpSpPr>
        <p:sp>
          <p:nvSpPr>
            <p:cNvPr id="6" name="Retângulo 5"/>
            <p:cNvSpPr/>
            <p:nvPr/>
          </p:nvSpPr>
          <p:spPr>
            <a:xfrm>
              <a:off x="-5266" y="0"/>
              <a:ext cx="9144000" cy="83671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Retângulo 10"/>
            <p:cNvSpPr/>
            <p:nvPr/>
          </p:nvSpPr>
          <p:spPr>
            <a:xfrm>
              <a:off x="9036495" y="0"/>
              <a:ext cx="126426" cy="8367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>
                <a:solidFill>
                  <a:srgbClr val="00B050"/>
                </a:solidFill>
                <a:latin typeface="Calibri"/>
              </a:endParaRPr>
            </a:p>
          </p:txBody>
        </p:sp>
      </p:grpSp>
      <p:pic>
        <p:nvPicPr>
          <p:cNvPr id="8" name="Imagem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7" y="0"/>
            <a:ext cx="591263" cy="836712"/>
          </a:xfrm>
          <a:prstGeom prst="rect">
            <a:avLst/>
          </a:prstGeom>
        </p:spPr>
      </p:pic>
      <p:sp>
        <p:nvSpPr>
          <p:cNvPr id="10" name="CaixaDeTexto 8"/>
          <p:cNvSpPr txBox="1">
            <a:spLocks noChangeArrowheads="1"/>
          </p:cNvSpPr>
          <p:nvPr/>
        </p:nvSpPr>
        <p:spPr bwMode="auto">
          <a:xfrm>
            <a:off x="1703512" y="31171"/>
            <a:ext cx="7237966" cy="759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ts val="2600"/>
              </a:lnSpc>
            </a:pPr>
            <a:r>
              <a:rPr lang="es-ES_tradnl" altLang="pt-BR" sz="2800" b="1" dirty="0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s-ES_tradnl" altLang="pt-BR" sz="2800" b="1" dirty="0" err="1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Região</a:t>
            </a:r>
            <a:r>
              <a:rPr lang="es-ES_tradnl" altLang="pt-BR" sz="2800" b="1" dirty="0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Metropolitana de São Paulo</a:t>
            </a:r>
          </a:p>
          <a:p>
            <a:pPr>
              <a:lnSpc>
                <a:spcPts val="2600"/>
              </a:lnSpc>
            </a:pPr>
            <a:endParaRPr lang="es-ES_tradnl" altLang="pt-BR" sz="2800" i="1" dirty="0">
              <a:solidFill>
                <a:prstClr val="white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1781707" y="1124744"/>
            <a:ext cx="8618055" cy="4608512"/>
          </a:xfrm>
          <a:prstGeom prst="roundRect">
            <a:avLst>
              <a:gd name="adj" fmla="val 1166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600" dirty="0">
              <a:solidFill>
                <a:srgbClr val="002060"/>
              </a:solidFill>
              <a:latin typeface="Calibri"/>
            </a:endParaRPr>
          </a:p>
        </p:txBody>
      </p:sp>
      <p:pic>
        <p:nvPicPr>
          <p:cNvPr id="29" name="Imagem 3" descr="santos0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4704"/>
            <a:ext cx="9144000" cy="610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upo 21"/>
          <p:cNvGrpSpPr>
            <a:grpSpLocks/>
          </p:cNvGrpSpPr>
          <p:nvPr/>
        </p:nvGrpSpPr>
        <p:grpSpPr bwMode="auto">
          <a:xfrm>
            <a:off x="1846834" y="3206814"/>
            <a:ext cx="3600450" cy="1119188"/>
            <a:chOff x="755576" y="2924944"/>
            <a:chExt cx="3600400" cy="1118455"/>
          </a:xfrm>
        </p:grpSpPr>
        <p:sp>
          <p:nvSpPr>
            <p:cNvPr id="31" name="CaixaDeTexto 5"/>
            <p:cNvSpPr txBox="1">
              <a:spLocks noChangeArrowheads="1"/>
            </p:cNvSpPr>
            <p:nvPr/>
          </p:nvSpPr>
          <p:spPr bwMode="auto">
            <a:xfrm>
              <a:off x="755576" y="3429000"/>
              <a:ext cx="3600400" cy="614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ts val="2000"/>
                </a:lnSpc>
              </a:pPr>
              <a:r>
                <a:rPr lang="pt-BR" altLang="pt-BR" sz="2000" i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Urbanização </a:t>
              </a:r>
            </a:p>
            <a:p>
              <a:pPr algn="ctr" eaLnBrk="1" hangingPunct="1">
                <a:lnSpc>
                  <a:spcPts val="2000"/>
                </a:lnSpc>
              </a:pPr>
              <a:r>
                <a:rPr lang="pt-BR" altLang="pt-BR" sz="2000" i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acelerada e desordenada</a:t>
              </a:r>
              <a:endParaRPr lang="pt-BR" altLang="pt-BR" sz="2500" b="1" i="1" dirty="0">
                <a:solidFill>
                  <a:srgbClr val="0083C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32" name="Imagem 6" descr="cidade-vazia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2924944"/>
              <a:ext cx="851245" cy="512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Retângulo 6"/>
          <p:cNvSpPr>
            <a:spLocks noChangeArrowheads="1"/>
          </p:cNvSpPr>
          <p:nvPr/>
        </p:nvSpPr>
        <p:spPr bwMode="auto">
          <a:xfrm>
            <a:off x="1846834" y="2414652"/>
            <a:ext cx="3600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2200" b="1" i="1" dirty="0">
                <a:solidFill>
                  <a:srgbClr val="0083C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 MILHÕES </a:t>
            </a:r>
            <a:r>
              <a:rPr lang="pt-BR" altLang="pt-BR" sz="2000" i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pessoas</a:t>
            </a:r>
          </a:p>
        </p:txBody>
      </p:sp>
      <p:sp>
        <p:nvSpPr>
          <p:cNvPr id="34" name="Retângulo 7"/>
          <p:cNvSpPr>
            <a:spLocks noChangeArrowheads="1"/>
          </p:cNvSpPr>
          <p:nvPr/>
        </p:nvSpPr>
        <p:spPr bwMode="auto">
          <a:xfrm>
            <a:off x="1846834" y="1911415"/>
            <a:ext cx="36004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2200" b="1" i="1" dirty="0">
                <a:solidFill>
                  <a:srgbClr val="0083C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19% </a:t>
            </a:r>
            <a:r>
              <a:rPr lang="pt-BR" altLang="pt-BR" sz="2000" i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PIB brasileiro</a:t>
            </a:r>
          </a:p>
        </p:txBody>
      </p:sp>
      <p:pic>
        <p:nvPicPr>
          <p:cNvPr id="35" name="Imagem 36" descr="fio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197" y="2797413"/>
            <a:ext cx="2879725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m 36" descr="fio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197" y="4315064"/>
            <a:ext cx="2879725" cy="2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CaixaDeTexto 36"/>
          <p:cNvSpPr txBox="1">
            <a:spLocks noChangeArrowheads="1"/>
          </p:cNvSpPr>
          <p:nvPr/>
        </p:nvSpPr>
        <p:spPr bwMode="auto">
          <a:xfrm>
            <a:off x="1559496" y="4575239"/>
            <a:ext cx="3887788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2500"/>
              </a:lnSpc>
            </a:pPr>
            <a:r>
              <a:rPr lang="pt-BR" altLang="pt-BR" sz="2400" b="1" i="1" dirty="0">
                <a:solidFill>
                  <a:srgbClr val="0083C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Baixa disponibilidade hídrica</a:t>
            </a:r>
          </a:p>
        </p:txBody>
      </p:sp>
      <p:sp>
        <p:nvSpPr>
          <p:cNvPr id="38" name="Retângulo 37"/>
          <p:cNvSpPr/>
          <p:nvPr/>
        </p:nvSpPr>
        <p:spPr>
          <a:xfrm>
            <a:off x="1766914" y="5634127"/>
            <a:ext cx="1785937" cy="106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lnSpc>
                <a:spcPts val="1800"/>
              </a:lnSpc>
              <a:buClr>
                <a:srgbClr val="025A97"/>
              </a:buClr>
              <a:defRPr/>
            </a:pPr>
            <a:r>
              <a:rPr lang="pt-BR" b="1" i="1" dirty="0">
                <a:solidFill>
                  <a:srgbClr val="0083C7"/>
                </a:solidFill>
                <a:latin typeface="Calibri"/>
                <a:ea typeface="Times New Roman" charset="0"/>
                <a:cs typeface="Calibri" charset="0"/>
              </a:rPr>
              <a:t>2500</a:t>
            </a:r>
            <a:r>
              <a:rPr lang="en-US" b="1" i="1" dirty="0">
                <a:solidFill>
                  <a:srgbClr val="0083C7"/>
                </a:solidFill>
                <a:latin typeface="Calibri"/>
                <a:ea typeface="Times New Roman" charset="0"/>
                <a:cs typeface="Calibri" charset="0"/>
              </a:rPr>
              <a:t> </a:t>
            </a:r>
          </a:p>
          <a:p>
            <a:pPr algn="ctr" eaLnBrk="0" hangingPunct="0">
              <a:lnSpc>
                <a:spcPts val="1800"/>
              </a:lnSpc>
              <a:buClr>
                <a:srgbClr val="025A97"/>
              </a:buClr>
              <a:defRPr/>
            </a:pPr>
            <a:r>
              <a:rPr lang="en-US" b="1" i="1" dirty="0">
                <a:solidFill>
                  <a:srgbClr val="0083C7"/>
                </a:solidFill>
                <a:latin typeface="Calibri"/>
                <a:ea typeface="Times New Roman" charset="0"/>
                <a:cs typeface="Calibri" charset="0"/>
              </a:rPr>
              <a:t>M³/</a:t>
            </a:r>
            <a:r>
              <a:rPr lang="en-US" b="1" i="1" dirty="0" err="1">
                <a:solidFill>
                  <a:srgbClr val="0083C7"/>
                </a:solidFill>
                <a:latin typeface="Calibri"/>
                <a:ea typeface="Times New Roman" charset="0"/>
                <a:cs typeface="Calibri" charset="0"/>
              </a:rPr>
              <a:t>ano</a:t>
            </a:r>
            <a:r>
              <a:rPr lang="en-US" b="1" i="1" dirty="0">
                <a:solidFill>
                  <a:srgbClr val="0083C7"/>
                </a:solidFill>
                <a:latin typeface="Calibri"/>
                <a:ea typeface="Times New Roman" charset="0"/>
                <a:cs typeface="Calibri" charset="0"/>
              </a:rPr>
              <a:t>/</a:t>
            </a:r>
          </a:p>
          <a:p>
            <a:pPr algn="ctr" eaLnBrk="0" hangingPunct="0">
              <a:lnSpc>
                <a:spcPts val="1800"/>
              </a:lnSpc>
              <a:buClr>
                <a:srgbClr val="025A97"/>
              </a:buClr>
              <a:defRPr/>
            </a:pPr>
            <a:r>
              <a:rPr lang="en-US" b="1" i="1" dirty="0" err="1">
                <a:solidFill>
                  <a:srgbClr val="0083C7"/>
                </a:solidFill>
                <a:latin typeface="Calibri"/>
                <a:ea typeface="Times New Roman" charset="0"/>
                <a:cs typeface="Calibri" charset="0"/>
              </a:rPr>
              <a:t>habitante</a:t>
            </a:r>
            <a:endParaRPr lang="en-US" b="1" i="1" dirty="0">
              <a:solidFill>
                <a:srgbClr val="0083C7"/>
              </a:solidFill>
              <a:latin typeface="Calibri"/>
              <a:ea typeface="Times New Roman" charset="0"/>
              <a:cs typeface="Calibri" charset="0"/>
            </a:endParaRPr>
          </a:p>
          <a:p>
            <a:pPr algn="ctr" eaLnBrk="0" hangingPunct="0">
              <a:lnSpc>
                <a:spcPct val="150000"/>
              </a:lnSpc>
              <a:buClr>
                <a:srgbClr val="025A97"/>
              </a:buClr>
              <a:defRPr/>
            </a:pPr>
            <a:r>
              <a:rPr 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Times New Roman" charset="0"/>
                <a:cs typeface="Calibri" charset="0"/>
              </a:rPr>
              <a:t>(</a:t>
            </a:r>
            <a:r>
              <a:rPr lang="en-US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Times New Roman" charset="0"/>
                <a:cs typeface="Calibri" charset="0"/>
              </a:rPr>
              <a:t>recomendado</a:t>
            </a:r>
            <a:r>
              <a:rPr 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Times New Roman" charset="0"/>
                <a:cs typeface="Calibri" charset="0"/>
              </a:rPr>
              <a:t> </a:t>
            </a:r>
            <a:r>
              <a:rPr lang="en-US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Times New Roman" charset="0"/>
                <a:cs typeface="Calibri" charset="0"/>
              </a:rPr>
              <a:t>pela</a:t>
            </a:r>
            <a:r>
              <a:rPr 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Times New Roman" charset="0"/>
                <a:cs typeface="Calibri" charset="0"/>
              </a:rPr>
              <a:t> ONU)</a:t>
            </a:r>
          </a:p>
        </p:txBody>
      </p:sp>
      <p:sp>
        <p:nvSpPr>
          <p:cNvPr id="39" name="Retângulo 38"/>
          <p:cNvSpPr>
            <a:spLocks noChangeArrowheads="1"/>
          </p:cNvSpPr>
          <p:nvPr/>
        </p:nvSpPr>
        <p:spPr bwMode="auto">
          <a:xfrm>
            <a:off x="3725090" y="5638890"/>
            <a:ext cx="1723549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ts val="1800"/>
              </a:lnSpc>
              <a:buClr>
                <a:srgbClr val="025A97"/>
              </a:buClr>
            </a:pPr>
            <a:r>
              <a:rPr lang="pt-BR" altLang="pt-BR" b="1" i="1" dirty="0">
                <a:solidFill>
                  <a:srgbClr val="0083C7"/>
                </a:solidFill>
                <a:latin typeface="Calibri"/>
                <a:ea typeface="Times New Roman" panose="02020603050405020304" pitchFamily="18" charset="0"/>
                <a:cs typeface="Calibri" panose="020F0502020204030204" pitchFamily="34" charset="0"/>
              </a:rPr>
              <a:t>140</a:t>
            </a:r>
            <a:endParaRPr lang="en-US" altLang="pt-BR" b="1" i="1" dirty="0">
              <a:solidFill>
                <a:srgbClr val="0083C7"/>
              </a:solidFill>
              <a:latin typeface="Calibri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1800"/>
              </a:lnSpc>
              <a:buClr>
                <a:srgbClr val="025A97"/>
              </a:buClr>
            </a:pPr>
            <a:r>
              <a:rPr lang="en-US" altLang="pt-BR" b="1" i="1" dirty="0">
                <a:solidFill>
                  <a:srgbClr val="0083C7"/>
                </a:solidFill>
                <a:latin typeface="Calibri"/>
                <a:ea typeface="Times New Roman" panose="02020603050405020304" pitchFamily="18" charset="0"/>
                <a:cs typeface="Calibri" panose="020F0502020204030204" pitchFamily="34" charset="0"/>
              </a:rPr>
              <a:t>M³/</a:t>
            </a:r>
            <a:r>
              <a:rPr lang="en-US" altLang="pt-BR" b="1" i="1" dirty="0" err="1">
                <a:solidFill>
                  <a:srgbClr val="0083C7"/>
                </a:solidFill>
                <a:latin typeface="Calibri"/>
                <a:ea typeface="Times New Roman" panose="02020603050405020304" pitchFamily="18" charset="0"/>
                <a:cs typeface="Calibri" panose="020F0502020204030204" pitchFamily="34" charset="0"/>
              </a:rPr>
              <a:t>ano</a:t>
            </a:r>
            <a:r>
              <a:rPr lang="en-US" altLang="pt-BR" b="1" i="1" dirty="0">
                <a:solidFill>
                  <a:srgbClr val="0083C7"/>
                </a:solidFill>
                <a:latin typeface="Calibri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</a:p>
          <a:p>
            <a:pPr algn="ctr">
              <a:lnSpc>
                <a:spcPts val="1800"/>
              </a:lnSpc>
              <a:buClr>
                <a:srgbClr val="025A97"/>
              </a:buClr>
            </a:pPr>
            <a:r>
              <a:rPr lang="en-US" altLang="pt-BR" b="1" i="1" dirty="0" err="1">
                <a:solidFill>
                  <a:srgbClr val="0083C7"/>
                </a:solidFill>
                <a:latin typeface="Calibri"/>
                <a:ea typeface="Times New Roman" panose="02020603050405020304" pitchFamily="18" charset="0"/>
                <a:cs typeface="Calibri" panose="020F0502020204030204" pitchFamily="34" charset="0"/>
              </a:rPr>
              <a:t>Habitante</a:t>
            </a:r>
            <a:endParaRPr lang="en-US" altLang="pt-BR" b="1" i="1" dirty="0">
              <a:solidFill>
                <a:srgbClr val="0083C7"/>
              </a:solidFill>
              <a:latin typeface="Calibri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1800"/>
              </a:lnSpc>
              <a:buClr>
                <a:srgbClr val="025A97"/>
              </a:buClr>
            </a:pPr>
            <a:r>
              <a:rPr lang="en-US" altLang="pt-B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Times New Roman" charset="0"/>
                <a:cs typeface="Calibri" charset="0"/>
              </a:rPr>
              <a:t>(</a:t>
            </a:r>
            <a:r>
              <a:rPr lang="en-US" altLang="pt-B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Times New Roman" charset="0"/>
                <a:cs typeface="Calibri" charset="0"/>
              </a:rPr>
              <a:t>menor</a:t>
            </a:r>
            <a:r>
              <a:rPr lang="en-US" altLang="pt-B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Times New Roman" charset="0"/>
                <a:cs typeface="Calibri" charset="0"/>
              </a:rPr>
              <a:t> que 500 m³ ONU</a:t>
            </a:r>
          </a:p>
          <a:p>
            <a:pPr algn="ctr">
              <a:lnSpc>
                <a:spcPts val="1800"/>
              </a:lnSpc>
              <a:buClr>
                <a:srgbClr val="025A97"/>
              </a:buClr>
            </a:pPr>
            <a:r>
              <a:rPr lang="en-US" altLang="pt-B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Times New Roman" charset="0"/>
                <a:cs typeface="Calibri" charset="0"/>
              </a:rPr>
              <a:t> = </a:t>
            </a:r>
            <a:r>
              <a:rPr lang="en-US" altLang="pt-B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Times New Roman" charset="0"/>
                <a:cs typeface="Calibri" charset="0"/>
              </a:rPr>
              <a:t>escassez</a:t>
            </a:r>
            <a:r>
              <a:rPr lang="en-US" altLang="pt-B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Times New Roman" charset="0"/>
                <a:cs typeface="Calibri" charset="0"/>
              </a:rPr>
              <a:t> extrema)</a:t>
            </a:r>
          </a:p>
        </p:txBody>
      </p:sp>
      <p:pic>
        <p:nvPicPr>
          <p:cNvPr id="40" name="Imagem 39" descr="copo2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221" y="5003889"/>
            <a:ext cx="323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m 40" descr="copo2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419" y="5003890"/>
            <a:ext cx="32385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agem 41" descr="sao-paulo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88" y="4005064"/>
            <a:ext cx="1897062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etângulo 42"/>
          <p:cNvSpPr>
            <a:spLocks noChangeArrowheads="1"/>
          </p:cNvSpPr>
          <p:nvPr/>
        </p:nvSpPr>
        <p:spPr bwMode="auto">
          <a:xfrm>
            <a:off x="7708900" y="5961088"/>
            <a:ext cx="14486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200" i="1" dirty="0">
                <a:solidFill>
                  <a:prstClr val="black"/>
                </a:solidFill>
                <a:latin typeface="Calibri"/>
              </a:rPr>
              <a:t>Fontes: ONU e IBGE</a:t>
            </a:r>
          </a:p>
        </p:txBody>
      </p:sp>
    </p:spTree>
    <p:extLst>
      <p:ext uri="{BB962C8B-B14F-4D97-AF65-F5344CB8AC3E}">
        <p14:creationId xmlns:p14="http://schemas.microsoft.com/office/powerpoint/2010/main" val="418015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7" grpId="0"/>
      <p:bldP spid="38" grpId="0"/>
      <p:bldP spid="39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0"/>
                    </a14:imgEffect>
                    <a14:imgEffect>
                      <a14:brightnessContrast bright="-7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6995" y="906523"/>
            <a:ext cx="12285668" cy="6021508"/>
          </a:xfrm>
          <a:prstGeom prst="rect">
            <a:avLst/>
          </a:prstGeom>
          <a:ln>
            <a:noFill/>
          </a:ln>
        </p:spPr>
      </p:pic>
      <p:sp>
        <p:nvSpPr>
          <p:cNvPr id="3" name="CaixaDeTexto 2"/>
          <p:cNvSpPr txBox="1"/>
          <p:nvPr/>
        </p:nvSpPr>
        <p:spPr>
          <a:xfrm>
            <a:off x="187286" y="165254"/>
            <a:ext cx="4461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Mananciais que atendem a RMSP</a:t>
            </a:r>
          </a:p>
        </p:txBody>
      </p:sp>
      <p:sp>
        <p:nvSpPr>
          <p:cNvPr id="7" name="Elipse 6"/>
          <p:cNvSpPr/>
          <p:nvPr/>
        </p:nvSpPr>
        <p:spPr>
          <a:xfrm rot="2368743">
            <a:off x="6332180" y="408165"/>
            <a:ext cx="2051056" cy="381260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lipse 7"/>
          <p:cNvSpPr/>
          <p:nvPr/>
        </p:nvSpPr>
        <p:spPr>
          <a:xfrm rot="4645695">
            <a:off x="7591206" y="3315665"/>
            <a:ext cx="1367484" cy="308252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951815" y="4152553"/>
            <a:ext cx="11179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ALTO TIETÊ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267239" y="3329733"/>
            <a:ext cx="1272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CANTAREIRA</a:t>
            </a:r>
          </a:p>
        </p:txBody>
      </p:sp>
      <p:sp>
        <p:nvSpPr>
          <p:cNvPr id="11" name="Elipse 10"/>
          <p:cNvSpPr/>
          <p:nvPr/>
        </p:nvSpPr>
        <p:spPr>
          <a:xfrm rot="2368743">
            <a:off x="9181210" y="4813807"/>
            <a:ext cx="566706" cy="5539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9464563" y="5308954"/>
            <a:ext cx="11140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RIO CLARO</a:t>
            </a:r>
          </a:p>
        </p:txBody>
      </p:sp>
      <p:sp>
        <p:nvSpPr>
          <p:cNvPr id="13" name="Elipse 12"/>
          <p:cNvSpPr/>
          <p:nvPr/>
        </p:nvSpPr>
        <p:spPr>
          <a:xfrm rot="5057816">
            <a:off x="4420683" y="5396650"/>
            <a:ext cx="1454863" cy="11332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3081977" y="5456373"/>
            <a:ext cx="16058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GUARAPIRANGA</a:t>
            </a:r>
          </a:p>
        </p:txBody>
      </p:sp>
      <p:sp>
        <p:nvSpPr>
          <p:cNvPr id="15" name="Elipse 14"/>
          <p:cNvSpPr/>
          <p:nvPr/>
        </p:nvSpPr>
        <p:spPr>
          <a:xfrm rot="21065481">
            <a:off x="6046454" y="5553599"/>
            <a:ext cx="512787" cy="43532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Elipse 15"/>
          <p:cNvSpPr/>
          <p:nvPr/>
        </p:nvSpPr>
        <p:spPr>
          <a:xfrm rot="2368743">
            <a:off x="6670121" y="5585050"/>
            <a:ext cx="384885" cy="3919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7085754" y="5716070"/>
            <a:ext cx="19846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RIBEIRÃO DA ESTIVA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5809444" y="5975934"/>
            <a:ext cx="1276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RIO GRANDE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(BILLINGS)</a:t>
            </a:r>
          </a:p>
        </p:txBody>
      </p:sp>
      <p:sp>
        <p:nvSpPr>
          <p:cNvPr id="19" name="Elipse 18"/>
          <p:cNvSpPr/>
          <p:nvPr/>
        </p:nvSpPr>
        <p:spPr>
          <a:xfrm rot="2368743">
            <a:off x="3513013" y="3704023"/>
            <a:ext cx="566706" cy="5539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Elipse 19"/>
          <p:cNvSpPr/>
          <p:nvPr/>
        </p:nvSpPr>
        <p:spPr>
          <a:xfrm rot="2368743">
            <a:off x="2274588" y="4612955"/>
            <a:ext cx="566706" cy="5539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1821362" y="5272282"/>
            <a:ext cx="15416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SÃO LOURENÇO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2473565" y="3466816"/>
            <a:ext cx="11857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ALTO COTIA</a:t>
            </a:r>
          </a:p>
        </p:txBody>
      </p:sp>
      <p:sp>
        <p:nvSpPr>
          <p:cNvPr id="4" name="Retângulo com Único Canto Aparado e Arredondado 3"/>
          <p:cNvSpPr/>
          <p:nvPr/>
        </p:nvSpPr>
        <p:spPr>
          <a:xfrm rot="10800000" flipH="1" flipV="1">
            <a:off x="0" y="684354"/>
            <a:ext cx="9661793" cy="199346"/>
          </a:xfrm>
          <a:prstGeom prst="snipRoundRect">
            <a:avLst>
              <a:gd name="adj1" fmla="val 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Elipse 28"/>
          <p:cNvSpPr/>
          <p:nvPr/>
        </p:nvSpPr>
        <p:spPr>
          <a:xfrm rot="2368743">
            <a:off x="4026042" y="4344527"/>
            <a:ext cx="384885" cy="3919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2742928" y="4225297"/>
            <a:ext cx="12934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BAIXO COTIA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FA97819-0EF2-486A-AB9F-C7A618270C48}"/>
              </a:ext>
            </a:extLst>
          </p:cNvPr>
          <p:cNvSpPr txBox="1"/>
          <p:nvPr/>
        </p:nvSpPr>
        <p:spPr>
          <a:xfrm>
            <a:off x="6230259" y="2533417"/>
            <a:ext cx="2254898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V: 982,07 hm³ (53%)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Q: 33 m³/s (45%)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4495D14-A6D8-4DE6-8FFA-FD9208235BD7}"/>
              </a:ext>
            </a:extLst>
          </p:cNvPr>
          <p:cNvSpPr txBox="1"/>
          <p:nvPr/>
        </p:nvSpPr>
        <p:spPr>
          <a:xfrm>
            <a:off x="8663006" y="3565830"/>
            <a:ext cx="2254898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V: 560,31 hm³ (30%)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Q: 15 m³/s (20%)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855F0DCD-BABF-4A2D-BFE5-FA572C611BBA}"/>
              </a:ext>
            </a:extLst>
          </p:cNvPr>
          <p:cNvSpPr txBox="1"/>
          <p:nvPr/>
        </p:nvSpPr>
        <p:spPr>
          <a:xfrm>
            <a:off x="3474708" y="5706624"/>
            <a:ext cx="2254898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V: 171,19 hm³ (09%)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Q: 14 m³/s (19%)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8D87D2D1-0EE3-4F7A-A237-8EE279C86EF5}"/>
              </a:ext>
            </a:extLst>
          </p:cNvPr>
          <p:cNvSpPr txBox="1"/>
          <p:nvPr/>
        </p:nvSpPr>
        <p:spPr>
          <a:xfrm>
            <a:off x="5982255" y="6292173"/>
            <a:ext cx="2254898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V: 112,18 hm³ (06%)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Q: 5,5 m³/s (7%)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1FF6F542-74FE-4514-BCEE-C802B8E69680}"/>
              </a:ext>
            </a:extLst>
          </p:cNvPr>
          <p:cNvSpPr txBox="1"/>
          <p:nvPr/>
        </p:nvSpPr>
        <p:spPr>
          <a:xfrm>
            <a:off x="9779100" y="5645842"/>
            <a:ext cx="2254898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V: 14 hm³ (1%)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Q: 4 m³/s (5%)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474A9E6E-FC2D-4369-B9F3-1FD428EA91DC}"/>
              </a:ext>
            </a:extLst>
          </p:cNvPr>
          <p:cNvSpPr txBox="1"/>
          <p:nvPr/>
        </p:nvSpPr>
        <p:spPr>
          <a:xfrm>
            <a:off x="2618713" y="2843291"/>
            <a:ext cx="2254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V: 16,50 hm³ (1,%)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Q: 1,15 m³/s (2%)</a:t>
            </a:r>
          </a:p>
        </p:txBody>
      </p:sp>
    </p:spTree>
    <p:extLst>
      <p:ext uri="{BB962C8B-B14F-4D97-AF65-F5344CB8AC3E}">
        <p14:creationId xmlns:p14="http://schemas.microsoft.com/office/powerpoint/2010/main" val="3030962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404664"/>
            <a:ext cx="8136904" cy="57606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6482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ite.sabesp.com.br/site/uploads/image/boletim/cantareira_v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837" y="494523"/>
            <a:ext cx="6723715" cy="582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016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87286" y="165254"/>
            <a:ext cx="4883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</a:rPr>
              <a:t>Plano emergencial de abastecimento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14258" y="1098923"/>
            <a:ext cx="5618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i="1" dirty="0"/>
              <a:t>Na hipótese de não conclusão de obras assumidas para 2015, foi elaborado estudo e preparativos para atuação em condições mais restritivas de consumo de água. </a:t>
            </a:r>
          </a:p>
        </p:txBody>
      </p:sp>
      <p:sp>
        <p:nvSpPr>
          <p:cNvPr id="5" name="Retângulo 4"/>
          <p:cNvSpPr/>
          <p:nvPr/>
        </p:nvSpPr>
        <p:spPr>
          <a:xfrm>
            <a:off x="1824748" y="2328938"/>
            <a:ext cx="6808613" cy="11303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/>
            <a:r>
              <a:rPr lang="pt-BR" sz="1600" b="1" i="1" dirty="0"/>
              <a:t>Convênio com o Centro de Pesquisa de Águas Subterrâneas (CEPAS) do Instituto de Geociências da Universidade de São Paulo - USP, para diagnóstico de abastecimento emergencial por poços.</a:t>
            </a:r>
          </a:p>
        </p:txBody>
      </p:sp>
      <p:sp>
        <p:nvSpPr>
          <p:cNvPr id="10" name="Retângulo 9"/>
          <p:cNvSpPr/>
          <p:nvPr/>
        </p:nvSpPr>
        <p:spPr>
          <a:xfrm>
            <a:off x="2208501" y="3719156"/>
            <a:ext cx="6424860" cy="113035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/>
            <a:r>
              <a:rPr lang="pt-BR" sz="1600" b="1" i="1" dirty="0"/>
              <a:t>Identificadas e mapeadas edificações prioritárias a serem atendidas ininterruptamente.</a:t>
            </a:r>
          </a:p>
          <a:p>
            <a:pPr marL="88900"/>
            <a:r>
              <a:rPr lang="pt-BR" sz="1600" b="1" i="1" dirty="0"/>
              <a:t>Realizadas adequações para atender estes imóveis por rede.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2451275" y="4711761"/>
          <a:ext cx="5927076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2193">
                  <a:extLst>
                    <a:ext uri="{9D8B030D-6E8A-4147-A177-3AD203B41FA5}">
                      <a16:colId xmlns:a16="http://schemas.microsoft.com/office/drawing/2014/main" val="1881733579"/>
                    </a:ext>
                  </a:extLst>
                </a:gridCol>
                <a:gridCol w="2236424">
                  <a:extLst>
                    <a:ext uri="{9D8B030D-6E8A-4147-A177-3AD203B41FA5}">
                      <a16:colId xmlns:a16="http://schemas.microsoft.com/office/drawing/2014/main" val="1190503460"/>
                    </a:ext>
                  </a:extLst>
                </a:gridCol>
                <a:gridCol w="2258459">
                  <a:extLst>
                    <a:ext uri="{9D8B030D-6E8A-4147-A177-3AD203B41FA5}">
                      <a16:colId xmlns:a16="http://schemas.microsoft.com/office/drawing/2014/main" val="3513916656"/>
                    </a:ext>
                  </a:extLst>
                </a:gridCol>
              </a:tblGrid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Unidade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Pontos priorizados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Prolongamento de rede necessário (km)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330316"/>
                  </a:ext>
                </a:extLst>
              </a:tr>
              <a:tr h="241066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Centro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261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685436"/>
                  </a:ext>
                </a:extLst>
              </a:tr>
              <a:tr h="241066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Norte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8338250"/>
                  </a:ext>
                </a:extLst>
              </a:tr>
              <a:tr h="241066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Sul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777314"/>
                  </a:ext>
                </a:extLst>
              </a:tr>
              <a:tr h="241066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Leste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7958007"/>
                  </a:ext>
                </a:extLst>
              </a:tr>
              <a:tr h="241066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Oeste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749978"/>
                  </a:ext>
                </a:extLst>
              </a:tr>
              <a:tr h="241066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</a:rPr>
                        <a:t>461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</a:rPr>
                        <a:t>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497054"/>
                  </a:ext>
                </a:extLst>
              </a:tr>
            </a:tbl>
          </a:graphicData>
        </a:graphic>
      </p:graphicFrame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0505" y="2334142"/>
            <a:ext cx="1494243" cy="1130360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58" y="3724359"/>
            <a:ext cx="1494243" cy="1125155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6917">
            <a:off x="9010738" y="1651881"/>
            <a:ext cx="2720678" cy="390392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40075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862" y="0"/>
            <a:ext cx="10972538" cy="6402521"/>
          </a:xfrm>
          <a:prstGeom prst="rect">
            <a:avLst/>
          </a:prstGeom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14738" y="933377"/>
            <a:ext cx="8767157" cy="527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609862" y="0"/>
            <a:ext cx="2980260" cy="2996952"/>
          </a:xfrm>
          <a:solidFill>
            <a:schemeClr val="bg1"/>
          </a:solidFill>
        </p:spPr>
        <p:txBody>
          <a:bodyPr anchor="ctr"/>
          <a:lstStyle/>
          <a:p>
            <a:r>
              <a:rPr lang="en-US" dirty="0"/>
              <a:t>Expansion of connections between production systems allowed water transferring from </a:t>
            </a:r>
            <a:r>
              <a:rPr lang="en-US" dirty="0" err="1"/>
              <a:t>Guarapiranga</a:t>
            </a:r>
            <a:r>
              <a:rPr lang="en-US" dirty="0"/>
              <a:t> to </a:t>
            </a:r>
            <a:r>
              <a:rPr lang="en-US" dirty="0" err="1"/>
              <a:t>Paulista</a:t>
            </a:r>
            <a:r>
              <a:rPr lang="en-US" dirty="0"/>
              <a:t> Ave. region </a:t>
            </a:r>
            <a:endParaRPr lang="pt-BR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8546234" y="1441579"/>
            <a:ext cx="2759281" cy="677993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097280"/>
            <a:r>
              <a:rPr lang="en-US" sz="1680" dirty="0">
                <a:solidFill>
                  <a:prstClr val="black"/>
                </a:solidFill>
                <a:latin typeface="Calibri"/>
              </a:rPr>
              <a:t>Before 2014:</a:t>
            </a:r>
            <a:endParaRPr lang="pt-BR" sz="1680" dirty="0">
              <a:solidFill>
                <a:prstClr val="black"/>
              </a:solidFill>
              <a:latin typeface="Calibri"/>
            </a:endParaRPr>
          </a:p>
          <a:p>
            <a:pPr defTabSz="1097280"/>
            <a:r>
              <a:rPr lang="en-US" sz="1320" b="0" dirty="0">
                <a:solidFill>
                  <a:prstClr val="black"/>
                </a:solidFill>
                <a:latin typeface="Calibri"/>
              </a:rPr>
              <a:t>3 m³/s of transferring capacity between production systems</a:t>
            </a:r>
            <a:endParaRPr lang="pt-BR" sz="132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8546235" y="2219266"/>
            <a:ext cx="2759281" cy="677993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097280"/>
            <a:r>
              <a:rPr lang="en-US" sz="1680" dirty="0">
                <a:solidFill>
                  <a:prstClr val="black"/>
                </a:solidFill>
                <a:latin typeface="Calibri"/>
              </a:rPr>
              <a:t>Today</a:t>
            </a:r>
            <a:endParaRPr lang="pt-BR" sz="1680" dirty="0">
              <a:solidFill>
                <a:prstClr val="black"/>
              </a:solidFill>
              <a:latin typeface="Calibri"/>
            </a:endParaRPr>
          </a:p>
          <a:p>
            <a:pPr defTabSz="1097280"/>
            <a:r>
              <a:rPr lang="en-US" sz="1320" b="0">
                <a:solidFill>
                  <a:prstClr val="black"/>
                </a:solidFill>
                <a:latin typeface="Calibri"/>
              </a:rPr>
              <a:t>8 m³/s </a:t>
            </a:r>
            <a:r>
              <a:rPr lang="en-US" sz="1320" b="0" dirty="0">
                <a:solidFill>
                  <a:prstClr val="black"/>
                </a:solidFill>
                <a:latin typeface="Calibri"/>
              </a:rPr>
              <a:t>of transferring capacity between production systems</a:t>
            </a:r>
            <a:endParaRPr lang="pt-BR" sz="132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8975368" y="3785476"/>
            <a:ext cx="1901011" cy="36028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097280"/>
            <a:r>
              <a:rPr lang="pt-BR" sz="1680" dirty="0" err="1">
                <a:solidFill>
                  <a:prstClr val="black"/>
                </a:solidFill>
                <a:latin typeface="Calibri"/>
              </a:rPr>
              <a:t>Population</a:t>
            </a:r>
            <a:r>
              <a:rPr lang="pt-BR" sz="1680" dirty="0">
                <a:solidFill>
                  <a:prstClr val="black"/>
                </a:solidFill>
                <a:latin typeface="Calibri"/>
              </a:rPr>
              <a:t> </a:t>
            </a:r>
            <a:r>
              <a:rPr lang="pt-BR" sz="1680" dirty="0" err="1">
                <a:solidFill>
                  <a:prstClr val="black"/>
                </a:solidFill>
                <a:latin typeface="Calibri"/>
              </a:rPr>
              <a:t>Served</a:t>
            </a:r>
            <a:r>
              <a:rPr lang="pt-BR" sz="1680" dirty="0">
                <a:solidFill>
                  <a:prstClr val="black"/>
                </a:solidFill>
                <a:latin typeface="Calibri"/>
              </a:rPr>
              <a:t> (</a:t>
            </a:r>
            <a:r>
              <a:rPr lang="pt-BR" sz="1680" dirty="0" err="1">
                <a:solidFill>
                  <a:prstClr val="black"/>
                </a:solidFill>
                <a:latin typeface="Calibri"/>
              </a:rPr>
              <a:t>million</a:t>
            </a:r>
            <a:r>
              <a:rPr lang="pt-BR" sz="1680" dirty="0">
                <a:solidFill>
                  <a:prstClr val="black"/>
                </a:solidFill>
                <a:latin typeface="Calibri"/>
              </a:rPr>
              <a:t>):</a:t>
            </a:r>
            <a:endParaRPr lang="pt-BR" sz="132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8363078" y="4379506"/>
            <a:ext cx="1382554" cy="163931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097280"/>
            <a:r>
              <a:rPr lang="pt-BR" sz="1200" b="0" dirty="0" err="1">
                <a:solidFill>
                  <a:prstClr val="black"/>
                </a:solidFill>
                <a:latin typeface="Calibri"/>
              </a:rPr>
              <a:t>Productin</a:t>
            </a:r>
            <a:r>
              <a:rPr lang="pt-BR" sz="1200" b="0" dirty="0">
                <a:solidFill>
                  <a:prstClr val="black"/>
                </a:solidFill>
                <a:latin typeface="Calibri"/>
              </a:rPr>
              <a:t> systems</a:t>
            </a:r>
            <a:endParaRPr lang="pt-BR" sz="96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9770161" y="4317975"/>
            <a:ext cx="725153" cy="27472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097280"/>
            <a:r>
              <a:rPr lang="pt-BR" sz="1200" b="0" dirty="0" err="1">
                <a:solidFill>
                  <a:prstClr val="black"/>
                </a:solidFill>
                <a:latin typeface="Calibri"/>
              </a:rPr>
              <a:t>dec</a:t>
            </a:r>
            <a:r>
              <a:rPr lang="pt-BR" sz="1200" b="0" dirty="0">
                <a:solidFill>
                  <a:prstClr val="black"/>
                </a:solidFill>
                <a:latin typeface="Calibri"/>
              </a:rPr>
              <a:t>/13</a:t>
            </a:r>
            <a:endParaRPr lang="pt-BR" sz="96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10570432" y="4317975"/>
            <a:ext cx="725153" cy="27472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097280"/>
            <a:r>
              <a:rPr lang="pt-BR" sz="1200" b="0" dirty="0" err="1">
                <a:solidFill>
                  <a:prstClr val="black"/>
                </a:solidFill>
                <a:latin typeface="Calibri"/>
              </a:rPr>
              <a:t>dec</a:t>
            </a:r>
            <a:r>
              <a:rPr lang="pt-BR" sz="1200" b="0" dirty="0">
                <a:solidFill>
                  <a:prstClr val="black"/>
                </a:solidFill>
                <a:latin typeface="Calibri"/>
              </a:rPr>
              <a:t>/15</a:t>
            </a:r>
            <a:endParaRPr lang="pt-BR" sz="960" b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92218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87286" y="165254"/>
            <a:ext cx="3979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</a:rPr>
              <a:t>Bombeamento entre sistemas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87286" y="1169232"/>
            <a:ext cx="628303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1600" b="1" i="1" dirty="0"/>
              <a:t>Aumento da transferência </a:t>
            </a:r>
            <a:r>
              <a:rPr lang="pt-BR" sz="1600" b="1" i="1" dirty="0" err="1"/>
              <a:t>Taquacetuba</a:t>
            </a:r>
            <a:r>
              <a:rPr lang="pt-BR" sz="1600" b="1" i="1" dirty="0"/>
              <a:t> para represa Guarapiranga. 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1600" b="1" i="1" dirty="0"/>
              <a:t>Ampliação da captação da Represa </a:t>
            </a:r>
            <a:r>
              <a:rPr lang="pt-BR" sz="1600" b="1" i="1" dirty="0" err="1"/>
              <a:t>Biritiba</a:t>
            </a:r>
            <a:r>
              <a:rPr lang="pt-BR" sz="1600" b="1" i="1" dirty="0"/>
              <a:t>-Mirim e ampliação do recalque do Rio Tietê.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1600" b="1" i="1" dirty="0"/>
              <a:t>Intervenções no Córrego Guaratuba para incremento de 1,0 m³/s no Sistema Alto Tietê.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1600" b="1" i="1" dirty="0"/>
              <a:t>Bombeamento de 1,0 m³/s do Rio </a:t>
            </a:r>
            <a:r>
              <a:rPr lang="pt-BR" sz="1600" b="1" i="1" dirty="0" err="1"/>
              <a:t>Guaió</a:t>
            </a:r>
            <a:r>
              <a:rPr lang="pt-BR" sz="1600" b="1" i="1" dirty="0"/>
              <a:t> para a represa </a:t>
            </a:r>
            <a:r>
              <a:rPr lang="pt-BR" sz="1600" b="1" i="1" dirty="0" err="1"/>
              <a:t>Taiaçupeba</a:t>
            </a:r>
            <a:r>
              <a:rPr lang="pt-BR" sz="1600" b="1" i="1" dirty="0"/>
              <a:t>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1600" b="1" i="1" dirty="0"/>
              <a:t>Bombeamento de 4 m³/s do Rio Grande para a represa </a:t>
            </a:r>
            <a:r>
              <a:rPr lang="pt-BR" sz="1600" b="1" i="1" dirty="0" err="1"/>
              <a:t>Taiaçupeba</a:t>
            </a:r>
            <a:r>
              <a:rPr lang="pt-BR" sz="1600" b="1" i="1" dirty="0"/>
              <a:t>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1600" b="1" i="1" dirty="0"/>
              <a:t>Bombeamento do Rio Pequeno para o Rio Grande.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5687" y="1016419"/>
            <a:ext cx="2447785" cy="17421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32920" y="1016419"/>
            <a:ext cx="2416710" cy="14733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47340" y="4649154"/>
            <a:ext cx="3227944" cy="21096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55047" y="4348709"/>
            <a:ext cx="3518848" cy="23961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700" y="4142980"/>
            <a:ext cx="4805186" cy="26158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3442" y="2824280"/>
            <a:ext cx="3143999" cy="17591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81779" y="2587487"/>
            <a:ext cx="2137618" cy="16635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759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892216" y="186125"/>
            <a:ext cx="3548330" cy="903467"/>
          </a:xfrm>
          <a:prstGeom prst="rect">
            <a:avLst/>
          </a:prstGeom>
        </p:spPr>
        <p:txBody>
          <a:bodyPr/>
          <a:lstStyle/>
          <a:p>
            <a:r>
              <a:rPr lang="en-US" sz="2400" i="1" dirty="0"/>
              <a:t>Expansions of water treatment stations </a:t>
            </a:r>
            <a:endParaRPr lang="pt-BR" sz="2400" i="1" dirty="0"/>
          </a:p>
        </p:txBody>
      </p:sp>
      <p:pic>
        <p:nvPicPr>
          <p:cNvPr id="4" name="Picture 2" descr="G:\trabalhos 2015\protti\skids Rio Grande 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" y="0"/>
            <a:ext cx="5148752" cy="3094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0362" y="2012209"/>
            <a:ext cx="5832038" cy="4366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5750362" y="1152420"/>
            <a:ext cx="5979907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40" b="1" dirty="0"/>
              <a:t>Rio Grande Station: + 500 l/s - completed in 3 months’ time </a:t>
            </a:r>
            <a:r>
              <a:rPr lang="en-US" sz="1440" dirty="0"/>
              <a:t>(Aug – Oct/14)</a:t>
            </a:r>
          </a:p>
          <a:p>
            <a:r>
              <a:rPr lang="en-US" sz="1440" b="1" dirty="0"/>
              <a:t>RJCS Station: </a:t>
            </a:r>
            <a:r>
              <a:rPr lang="en-US" sz="1440" dirty="0"/>
              <a:t>(1st stage)</a:t>
            </a:r>
            <a:r>
              <a:rPr lang="en-US" sz="1440" b="1" dirty="0"/>
              <a:t>+1 m³/s - completed in 1,5 year time </a:t>
            </a:r>
            <a:r>
              <a:rPr lang="en-US" sz="1440" dirty="0"/>
              <a:t>(Jul – Dec/14)</a:t>
            </a:r>
          </a:p>
          <a:p>
            <a:r>
              <a:rPr lang="en-US" sz="1440" b="1" dirty="0"/>
              <a:t>RJCS Station: </a:t>
            </a:r>
            <a:r>
              <a:rPr lang="en-US" sz="1440" dirty="0"/>
              <a:t>(2nd stage)</a:t>
            </a:r>
            <a:r>
              <a:rPr lang="en-US" sz="1440" b="1" dirty="0"/>
              <a:t>+ 1 m³/s - completed in 6 months’ time </a:t>
            </a:r>
            <a:r>
              <a:rPr lang="en-US" sz="1440" dirty="0"/>
              <a:t>(Jan –Jul/15</a:t>
            </a:r>
            <a:r>
              <a:rPr lang="en-US" sz="1320" dirty="0"/>
              <a:t>)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3096925"/>
            <a:ext cx="5140762" cy="3281431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5758351" y="-10881"/>
            <a:ext cx="0" cy="6390553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 flipH="1">
            <a:off x="392967" y="3094792"/>
            <a:ext cx="5357396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44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0142" y="-1"/>
            <a:ext cx="10887878" cy="6074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600415" y="3688229"/>
            <a:ext cx="2880438" cy="315711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  <p:sp>
        <p:nvSpPr>
          <p:cNvPr id="11" name="Retângulo 10"/>
          <p:cNvSpPr/>
          <p:nvPr/>
        </p:nvSpPr>
        <p:spPr>
          <a:xfrm>
            <a:off x="6591679" y="5336120"/>
            <a:ext cx="2333059" cy="738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  <p:sp>
        <p:nvSpPr>
          <p:cNvPr id="12" name="Retângulo 11"/>
          <p:cNvSpPr/>
          <p:nvPr/>
        </p:nvSpPr>
        <p:spPr>
          <a:xfrm>
            <a:off x="8644635" y="4822495"/>
            <a:ext cx="1929631" cy="1689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3176" y="4176584"/>
            <a:ext cx="1976272" cy="2519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09449" y="4100649"/>
            <a:ext cx="1998570" cy="2172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 idx="4294967295"/>
          </p:nvPr>
        </p:nvSpPr>
        <p:spPr>
          <a:xfrm>
            <a:off x="9206746" y="145435"/>
            <a:ext cx="2160240" cy="1814602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algn="r"/>
            <a:r>
              <a:rPr lang="pt-BR" sz="2400" b="1" i="1" dirty="0"/>
              <a:t>2014/2015</a:t>
            </a:r>
            <a:br>
              <a:rPr lang="pt-BR" sz="2400" b="1" i="1" dirty="0"/>
            </a:br>
            <a:r>
              <a:rPr lang="en-US" sz="2160" b="1" i="1" dirty="0"/>
              <a:t>Construction of dozen adduction and distribution structures </a:t>
            </a:r>
            <a:endParaRPr lang="pt-BR" sz="2160" b="1" i="1" dirty="0"/>
          </a:p>
        </p:txBody>
      </p:sp>
      <p:pic>
        <p:nvPicPr>
          <p:cNvPr id="6" name="Picture 2" descr="G:\trabalhos 2015\comunicação\reservatorio_1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5104" y="4781569"/>
            <a:ext cx="2865749" cy="206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/>
          <p:cNvSpPr txBox="1"/>
          <p:nvPr/>
        </p:nvSpPr>
        <p:spPr>
          <a:xfrm>
            <a:off x="568744" y="3766704"/>
            <a:ext cx="2989496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80" b="1" i="1" dirty="0" err="1"/>
              <a:t>Reservation</a:t>
            </a:r>
            <a:r>
              <a:rPr lang="pt-BR" sz="1680" b="1" i="1" dirty="0"/>
              <a:t> </a:t>
            </a:r>
            <a:r>
              <a:rPr lang="pt-BR" sz="1680" b="1" i="1" dirty="0" err="1"/>
              <a:t>expansion</a:t>
            </a:r>
            <a:r>
              <a:rPr lang="pt-BR" sz="1680" b="1" i="1" dirty="0"/>
              <a:t>:</a:t>
            </a:r>
          </a:p>
          <a:p>
            <a:pPr algn="ctr"/>
            <a:r>
              <a:rPr lang="en-US" sz="1320" dirty="0"/>
              <a:t>24 metallic sectorial reservoirs in operation and 7 in progress (total of 235.000 m³/s reservation plus) </a:t>
            </a:r>
            <a:endParaRPr lang="pt-BR" sz="1320" i="1" dirty="0"/>
          </a:p>
        </p:txBody>
      </p:sp>
    </p:spTree>
    <p:extLst>
      <p:ext uri="{BB962C8B-B14F-4D97-AF65-F5344CB8AC3E}">
        <p14:creationId xmlns:p14="http://schemas.microsoft.com/office/powerpoint/2010/main" val="1143065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87286" y="165254"/>
            <a:ext cx="7125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</a:rPr>
              <a:t>Gestão de perdas e redução de pressão nas tubulações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2516" y="1018764"/>
            <a:ext cx="6418837" cy="4314301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9564197" y="1280718"/>
            <a:ext cx="1896806" cy="800885"/>
            <a:chOff x="6300192" y="5339032"/>
            <a:chExt cx="2398713" cy="1002559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192" y="5373216"/>
              <a:ext cx="2398713" cy="968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Elipse 6"/>
            <p:cNvSpPr/>
            <p:nvPr/>
          </p:nvSpPr>
          <p:spPr>
            <a:xfrm>
              <a:off x="6372200" y="5339032"/>
              <a:ext cx="216024" cy="21602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8" name="Retângulo 7"/>
          <p:cNvSpPr/>
          <p:nvPr/>
        </p:nvSpPr>
        <p:spPr>
          <a:xfrm>
            <a:off x="417840" y="1096386"/>
            <a:ext cx="31290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i="1" dirty="0"/>
              <a:t>1470 </a:t>
            </a:r>
            <a:r>
              <a:rPr lang="pt-BR" sz="1600" b="1" i="1" dirty="0" err="1"/>
              <a:t>VRPs</a:t>
            </a:r>
            <a:r>
              <a:rPr lang="pt-BR" sz="1600" b="1" i="1" dirty="0"/>
              <a:t> em operação</a:t>
            </a:r>
          </a:p>
          <a:p>
            <a:pPr algn="ctr"/>
            <a:r>
              <a:rPr lang="pt-BR" sz="1600" b="1" i="1" dirty="0"/>
              <a:t>56% da rede coberta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165" y="1681161"/>
            <a:ext cx="2920351" cy="17380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3" descr="C:\Users\113004151\Desktop\2012\2012 Events &amp; Meetings\ON24 Webcast - Webinar\Media Central Pictures\sb10068252c-00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351" y="3762274"/>
            <a:ext cx="2133961" cy="13624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2462" y="4908249"/>
            <a:ext cx="2135778" cy="14031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12" name="Retângulo 11"/>
          <p:cNvSpPr/>
          <p:nvPr/>
        </p:nvSpPr>
        <p:spPr>
          <a:xfrm>
            <a:off x="50696" y="5609837"/>
            <a:ext cx="20534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i="1" dirty="0"/>
              <a:t>Monitoramento da Operação por </a:t>
            </a:r>
            <a:r>
              <a:rPr lang="pt-BR" sz="1600" b="1" i="1" dirty="0" err="1"/>
              <a:t>CODs</a:t>
            </a:r>
            <a:r>
              <a:rPr lang="pt-BR" sz="1600" b="1" i="1" dirty="0"/>
              <a:t>/CEMEO</a:t>
            </a:r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69968" y="5225685"/>
            <a:ext cx="2398176" cy="1599300"/>
          </a:xfrm>
          <a:prstGeom prst="rect">
            <a:avLst/>
          </a:prstGeom>
          <a:ln w="12700" cap="sq">
            <a:solidFill>
              <a:schemeClr val="tx1"/>
            </a:solidFill>
            <a:prstDash val="solid"/>
            <a:miter lim="800000"/>
          </a:ln>
          <a:effectLst/>
        </p:spPr>
      </p:pic>
      <p:sp>
        <p:nvSpPr>
          <p:cNvPr id="14" name="Retângulo 13"/>
          <p:cNvSpPr/>
          <p:nvPr/>
        </p:nvSpPr>
        <p:spPr>
          <a:xfrm>
            <a:off x="6132223" y="4615861"/>
            <a:ext cx="14718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i="1" dirty="0"/>
              <a:t>Contratos de Performance</a:t>
            </a:r>
          </a:p>
        </p:txBody>
      </p:sp>
      <p:graphicFrame>
        <p:nvGraphicFramePr>
          <p:cNvPr id="15" name="Gráfico 14"/>
          <p:cNvGraphicFramePr>
            <a:graphicFrameLocks/>
          </p:cNvGraphicFramePr>
          <p:nvPr/>
        </p:nvGraphicFramePr>
        <p:xfrm>
          <a:off x="7717776" y="4106492"/>
          <a:ext cx="4382153" cy="2674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" name="CaixaDeTexto 1"/>
          <p:cNvSpPr txBox="1"/>
          <p:nvPr/>
        </p:nvSpPr>
        <p:spPr>
          <a:xfrm>
            <a:off x="10338580" y="4289633"/>
            <a:ext cx="6973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 err="1"/>
              <a:t>Fev</a:t>
            </a:r>
            <a:r>
              <a:rPr lang="pt-BR" sz="1400" b="1" dirty="0"/>
              <a:t>/13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8934142" y="5778972"/>
            <a:ext cx="734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FF0000"/>
                </a:solidFill>
              </a:rPr>
              <a:t>Mai/14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8315807" y="3896554"/>
            <a:ext cx="37841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i="1" dirty="0"/>
              <a:t>Redução da pressão noturna</a:t>
            </a:r>
          </a:p>
        </p:txBody>
      </p:sp>
    </p:spTree>
    <p:extLst>
      <p:ext uri="{BB962C8B-B14F-4D97-AF65-F5344CB8AC3E}">
        <p14:creationId xmlns:p14="http://schemas.microsoft.com/office/powerpoint/2010/main" val="2103205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tângulo 41"/>
          <p:cNvSpPr/>
          <p:nvPr/>
        </p:nvSpPr>
        <p:spPr>
          <a:xfrm flipH="1" flipV="1">
            <a:off x="6085553" y="3421569"/>
            <a:ext cx="2778194" cy="277819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/>
              </a:gs>
              <a:gs pos="100000">
                <a:schemeClr val="bg1"/>
              </a:gs>
            </a:gsLst>
            <a:lin ang="13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tângulo 42"/>
          <p:cNvSpPr/>
          <p:nvPr/>
        </p:nvSpPr>
        <p:spPr>
          <a:xfrm flipV="1">
            <a:off x="3305518" y="3421569"/>
            <a:ext cx="2778194" cy="277819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/>
              </a:gs>
              <a:gs pos="100000">
                <a:schemeClr val="bg1"/>
              </a:gs>
            </a:gsLst>
            <a:lin ang="13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tângulo 40"/>
          <p:cNvSpPr/>
          <p:nvPr/>
        </p:nvSpPr>
        <p:spPr>
          <a:xfrm flipH="1">
            <a:off x="6085553" y="644609"/>
            <a:ext cx="2778194" cy="277819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/>
              </a:gs>
              <a:gs pos="100000">
                <a:schemeClr val="bg1"/>
              </a:gs>
            </a:gsLst>
            <a:lin ang="13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3305518" y="644609"/>
            <a:ext cx="2778194" cy="277819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/>
              </a:gs>
              <a:gs pos="100000">
                <a:schemeClr val="bg1"/>
              </a:gs>
            </a:gsLst>
            <a:lin ang="13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5015" y="60911"/>
            <a:ext cx="10541971" cy="518458"/>
          </a:xfrm>
        </p:spPr>
        <p:txBody>
          <a:bodyPr/>
          <a:lstStyle/>
          <a:p>
            <a:r>
              <a:rPr lang="pt-BR" sz="2400" dirty="0"/>
              <a:t>Solução para o Problema</a:t>
            </a:r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844" y="4089889"/>
            <a:ext cx="4925347" cy="22253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5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61"/>
          <a:stretch/>
        </p:blipFill>
        <p:spPr bwMode="auto">
          <a:xfrm>
            <a:off x="7632363" y="1109871"/>
            <a:ext cx="3554179" cy="2068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7" name="Seta para a direita 26"/>
          <p:cNvSpPr/>
          <p:nvPr/>
        </p:nvSpPr>
        <p:spPr>
          <a:xfrm rot="16200000">
            <a:off x="9512892" y="2409915"/>
            <a:ext cx="223178" cy="178543"/>
          </a:xfrm>
          <a:prstGeom prst="rightArrow">
            <a:avLst>
              <a:gd name="adj1" fmla="val 50000"/>
              <a:gd name="adj2" fmla="val 6984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59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eta para a direita 27"/>
          <p:cNvSpPr/>
          <p:nvPr/>
        </p:nvSpPr>
        <p:spPr>
          <a:xfrm rot="10800000">
            <a:off x="9513383" y="1646855"/>
            <a:ext cx="223178" cy="178543"/>
          </a:xfrm>
          <a:prstGeom prst="rightArrow">
            <a:avLst>
              <a:gd name="adj1" fmla="val 50000"/>
              <a:gd name="adj2" fmla="val 6984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59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eta para a direita 28"/>
          <p:cNvSpPr/>
          <p:nvPr/>
        </p:nvSpPr>
        <p:spPr>
          <a:xfrm rot="16200000">
            <a:off x="8776895" y="2046821"/>
            <a:ext cx="223178" cy="178543"/>
          </a:xfrm>
          <a:prstGeom prst="rightArrow">
            <a:avLst>
              <a:gd name="adj1" fmla="val 50000"/>
              <a:gd name="adj2" fmla="val 6984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59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eta para a direita 29"/>
          <p:cNvSpPr/>
          <p:nvPr/>
        </p:nvSpPr>
        <p:spPr>
          <a:xfrm rot="13956973">
            <a:off x="8290681" y="1789723"/>
            <a:ext cx="223178" cy="178543"/>
          </a:xfrm>
          <a:prstGeom prst="rightArrow">
            <a:avLst>
              <a:gd name="adj1" fmla="val 50000"/>
              <a:gd name="adj2" fmla="val 6984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59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9363" y="1011328"/>
            <a:ext cx="4065467" cy="125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0593" y="2336229"/>
            <a:ext cx="4074239" cy="91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 descr="http://200.144.74.77/bootstrap/img/pressao_infografico_3.pn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64963" y="3906768"/>
            <a:ext cx="3621578" cy="2017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 rot="18900000">
            <a:off x="5182760" y="2517475"/>
            <a:ext cx="1801907" cy="1801907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Conector reto 7"/>
          <p:cNvCxnSpPr/>
          <p:nvPr/>
        </p:nvCxnSpPr>
        <p:spPr>
          <a:xfrm>
            <a:off x="6083712" y="796835"/>
            <a:ext cx="0" cy="523573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 flipH="1">
            <a:off x="1257063" y="3417943"/>
            <a:ext cx="966191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rma livre 13"/>
          <p:cNvSpPr/>
          <p:nvPr/>
        </p:nvSpPr>
        <p:spPr>
          <a:xfrm>
            <a:off x="4827200" y="2733780"/>
            <a:ext cx="2537600" cy="1337813"/>
          </a:xfrm>
          <a:custGeom>
            <a:avLst/>
            <a:gdLst>
              <a:gd name="connsiteX0" fmla="*/ 0 w 2963508"/>
              <a:gd name="connsiteY0" fmla="*/ 1481754 h 2963508"/>
              <a:gd name="connsiteX1" fmla="*/ 1481754 w 2963508"/>
              <a:gd name="connsiteY1" fmla="*/ 0 h 2963508"/>
              <a:gd name="connsiteX2" fmla="*/ 2963508 w 2963508"/>
              <a:gd name="connsiteY2" fmla="*/ 1481754 h 2963508"/>
              <a:gd name="connsiteX3" fmla="*/ 1481754 w 2963508"/>
              <a:gd name="connsiteY3" fmla="*/ 2963508 h 2963508"/>
              <a:gd name="connsiteX4" fmla="*/ 0 w 2963508"/>
              <a:gd name="connsiteY4" fmla="*/ 1481754 h 296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3508" h="2963508">
                <a:moveTo>
                  <a:pt x="0" y="1481754"/>
                </a:moveTo>
                <a:cubicBezTo>
                  <a:pt x="0" y="663404"/>
                  <a:pt x="663404" y="0"/>
                  <a:pt x="1481754" y="0"/>
                </a:cubicBezTo>
                <a:cubicBezTo>
                  <a:pt x="2300104" y="0"/>
                  <a:pt x="2963508" y="663404"/>
                  <a:pt x="2963508" y="1481754"/>
                </a:cubicBezTo>
                <a:cubicBezTo>
                  <a:pt x="2963508" y="2300104"/>
                  <a:pt x="2300104" y="2963508"/>
                  <a:pt x="1481754" y="2963508"/>
                </a:cubicBezTo>
                <a:cubicBezTo>
                  <a:pt x="663404" y="2963508"/>
                  <a:pt x="0" y="2300104"/>
                  <a:pt x="0" y="1481754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none" lIns="670674" tIns="670674" rIns="670674" bIns="670674" numCol="1" spcCol="1270" anchor="ctr" anchorCtr="0">
            <a:no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6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Estratégia para</a:t>
            </a:r>
          </a:p>
          <a:p>
            <a:pPr marL="0" marR="0" lvl="0" indent="0" algn="ctr" defTabSz="1600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6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enfrentamento</a:t>
            </a:r>
          </a:p>
          <a:p>
            <a:pPr marL="0" marR="0" lvl="0" indent="0" algn="ctr" defTabSz="1600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6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 crise hídrica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819598" y="585799"/>
            <a:ext cx="1865832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Programa Bônus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6108414" y="610289"/>
            <a:ext cx="534498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Transferência de Água entre os Sistemas de Distribuição</a:t>
            </a:r>
          </a:p>
        </p:txBody>
      </p:sp>
      <p:sp>
        <p:nvSpPr>
          <p:cNvPr id="39" name="CaixaDeTexto 38"/>
          <p:cNvSpPr txBox="1"/>
          <p:nvPr/>
        </p:nvSpPr>
        <p:spPr>
          <a:xfrm>
            <a:off x="825015" y="3441715"/>
            <a:ext cx="3974842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Utilização da Reserva Técnica</a:t>
            </a:r>
          </a:p>
        </p:txBody>
      </p:sp>
      <p:sp>
        <p:nvSpPr>
          <p:cNvPr id="40" name="CaixaDeTexto 39"/>
          <p:cNvSpPr txBox="1"/>
          <p:nvPr/>
        </p:nvSpPr>
        <p:spPr>
          <a:xfrm>
            <a:off x="7372842" y="3437057"/>
            <a:ext cx="4986380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Diminuição da pressão nas tubulações</a:t>
            </a:r>
          </a:p>
        </p:txBody>
      </p:sp>
      <p:pic>
        <p:nvPicPr>
          <p:cNvPr id="44" name="Picture 2" descr="http://200.144.74.77/bootstrap/img/pressao_infografico_3.pn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64963" y="5952565"/>
            <a:ext cx="3621578" cy="383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610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univalenews.com/wp-content/uploads/2015/10/Economizando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19251" y="2916737"/>
            <a:ext cx="5177426" cy="3460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https://i.ytimg.com/vi/uLKcK80Z1QQ/maxresdefault.jpg"/>
          <p:cNvSpPr>
            <a:spLocks noChangeAspect="1" noChangeArrowheads="1"/>
          </p:cNvSpPr>
          <p:nvPr/>
        </p:nvSpPr>
        <p:spPr bwMode="auto">
          <a:xfrm>
            <a:off x="796290" y="-173355"/>
            <a:ext cx="365760" cy="36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</a:bodyPr>
          <a:lstStyle/>
          <a:p>
            <a:pPr defTabSz="1097280"/>
            <a:endParaRPr lang="pt-BR" sz="216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8" descr="https://i.ytimg.com/vi/uLKcK80Z1QQ/maxresdefault.jpg"/>
          <p:cNvSpPr>
            <a:spLocks noChangeAspect="1" noChangeArrowheads="1"/>
          </p:cNvSpPr>
          <p:nvPr/>
        </p:nvSpPr>
        <p:spPr bwMode="auto">
          <a:xfrm>
            <a:off x="979170" y="9525"/>
            <a:ext cx="365760" cy="36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</a:bodyPr>
          <a:lstStyle/>
          <a:p>
            <a:pPr defTabSz="1097280"/>
            <a:endParaRPr lang="pt-BR" sz="216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AutoShape 10" descr="https://i.ytimg.com/vi/uLKcK80Z1QQ/maxresdefault.jpg"/>
          <p:cNvSpPr>
            <a:spLocks noChangeAspect="1" noChangeArrowheads="1"/>
          </p:cNvSpPr>
          <p:nvPr/>
        </p:nvSpPr>
        <p:spPr bwMode="auto">
          <a:xfrm>
            <a:off x="1162050" y="192405"/>
            <a:ext cx="365760" cy="36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</a:bodyPr>
          <a:lstStyle/>
          <a:p>
            <a:pPr defTabSz="1097280"/>
            <a:endParaRPr lang="pt-BR" sz="216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2486398"/>
            <a:ext cx="5825718" cy="389218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17302" y="1"/>
            <a:ext cx="3013786" cy="248639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5522" y="1"/>
            <a:ext cx="5156878" cy="2916738"/>
          </a:xfrm>
          <a:prstGeom prst="rect">
            <a:avLst/>
          </a:prstGeom>
          <a:ln>
            <a:noFill/>
          </a:ln>
        </p:spPr>
      </p:pic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798554" y="363546"/>
            <a:ext cx="2445929" cy="2113272"/>
          </a:xfrm>
          <a:noFill/>
        </p:spPr>
        <p:txBody>
          <a:bodyPr anchor="ctr"/>
          <a:lstStyle/>
          <a:p>
            <a:r>
              <a:rPr lang="en-US" i="1" dirty="0"/>
              <a:t>An average of 80% of MRSP population joined the efforts for water consumption reduction</a:t>
            </a:r>
            <a:br>
              <a:rPr lang="en-US" i="1" dirty="0"/>
            </a:br>
            <a:endParaRPr lang="en-US" i="1" dirty="0"/>
          </a:p>
        </p:txBody>
      </p:sp>
      <p:cxnSp>
        <p:nvCxnSpPr>
          <p:cNvPr id="11" name="Conector reto 10"/>
          <p:cNvCxnSpPr/>
          <p:nvPr/>
        </p:nvCxnSpPr>
        <p:spPr>
          <a:xfrm>
            <a:off x="6419251" y="-10881"/>
            <a:ext cx="0" cy="6390553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to 3"/>
          <p:cNvCxnSpPr/>
          <p:nvPr/>
        </p:nvCxnSpPr>
        <p:spPr>
          <a:xfrm>
            <a:off x="1250754" y="2445008"/>
            <a:ext cx="516314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6427015" y="2890302"/>
            <a:ext cx="516314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318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áfico 9"/>
          <p:cNvGraphicFramePr>
            <a:graphicFrameLocks/>
          </p:cNvGraphicFramePr>
          <p:nvPr/>
        </p:nvGraphicFramePr>
        <p:xfrm>
          <a:off x="609600" y="0"/>
          <a:ext cx="10972800" cy="6609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6" name="Conector reto 15"/>
          <p:cNvCxnSpPr/>
          <p:nvPr/>
        </p:nvCxnSpPr>
        <p:spPr>
          <a:xfrm>
            <a:off x="1764969" y="1593298"/>
            <a:ext cx="4503850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 flipV="1">
            <a:off x="5491132" y="1593298"/>
            <a:ext cx="10550" cy="3602395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5238801" y="5266907"/>
            <a:ext cx="572593" cy="2954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20" dirty="0"/>
              <a:t>49,96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180"/>
          <a:stretch/>
        </p:blipFill>
        <p:spPr bwMode="auto">
          <a:xfrm>
            <a:off x="4616487" y="2046447"/>
            <a:ext cx="1856935" cy="188858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CaixaDeTexto 21"/>
          <p:cNvSpPr txBox="1"/>
          <p:nvPr/>
        </p:nvSpPr>
        <p:spPr>
          <a:xfrm>
            <a:off x="4599927" y="929827"/>
            <a:ext cx="1873495" cy="6093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80" b="1" dirty="0">
                <a:latin typeface="Arial Black" panose="020B0A04020102020204" pitchFamily="34" charset="0"/>
              </a:rPr>
              <a:t>REDUCTION OF 21,4 m³/s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318646" y="33385"/>
            <a:ext cx="9875520" cy="389255"/>
          </a:xfrm>
        </p:spPr>
        <p:txBody>
          <a:bodyPr/>
          <a:lstStyle/>
          <a:p>
            <a:r>
              <a:rPr lang="pt-BR" dirty="0"/>
              <a:t>SPMR Total </a:t>
            </a:r>
            <a:r>
              <a:rPr lang="pt-BR" dirty="0" err="1"/>
              <a:t>water</a:t>
            </a:r>
            <a:r>
              <a:rPr lang="pt-BR" dirty="0"/>
              <a:t> </a:t>
            </a:r>
            <a:r>
              <a:rPr lang="pt-BR" dirty="0" err="1"/>
              <a:t>production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3238697" y="2010839"/>
            <a:ext cx="1904243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20" b="1" i="1" dirty="0" err="1"/>
              <a:t>Pressure</a:t>
            </a:r>
            <a:r>
              <a:rPr lang="pt-BR" sz="1920" b="1" i="1" dirty="0"/>
              <a:t> /</a:t>
            </a:r>
          </a:p>
          <a:p>
            <a:r>
              <a:rPr lang="pt-BR" sz="1920" b="1" i="1" dirty="0" err="1"/>
              <a:t>Loss</a:t>
            </a:r>
            <a:r>
              <a:rPr lang="pt-BR" sz="1920" b="1" i="1" dirty="0"/>
              <a:t> </a:t>
            </a:r>
            <a:r>
              <a:rPr lang="pt-BR" sz="1920" b="1" i="1" dirty="0" err="1"/>
              <a:t>reduction</a:t>
            </a:r>
            <a:r>
              <a:rPr lang="pt-BR" sz="1920" b="1" i="1" dirty="0"/>
              <a:t> </a:t>
            </a:r>
          </a:p>
          <a:p>
            <a:r>
              <a:rPr lang="pt-BR" sz="1920" b="1" i="1" dirty="0"/>
              <a:t>13,1 m³/s 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6198066" y="2051469"/>
            <a:ext cx="1610762" cy="978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920" b="1" i="1" dirty="0" err="1"/>
              <a:t>Reduction</a:t>
            </a:r>
            <a:r>
              <a:rPr lang="pt-BR" sz="1920" b="1" i="1" dirty="0"/>
              <a:t> for </a:t>
            </a:r>
          </a:p>
          <a:p>
            <a:r>
              <a:rPr lang="pt-BR" sz="1920" b="1" i="1" dirty="0" err="1"/>
              <a:t>Licensees</a:t>
            </a:r>
            <a:r>
              <a:rPr lang="pt-BR" sz="1920" b="1" i="1" dirty="0"/>
              <a:t> </a:t>
            </a:r>
          </a:p>
          <a:p>
            <a:r>
              <a:rPr lang="pt-BR" sz="1920" b="1" i="1" dirty="0"/>
              <a:t>   1,8 m³/s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6138401" y="3374942"/>
            <a:ext cx="143718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20" b="1" i="1" dirty="0"/>
              <a:t>Bônus </a:t>
            </a:r>
            <a:r>
              <a:rPr lang="pt-BR" sz="1920" b="1" i="1" dirty="0" err="1"/>
              <a:t>Program</a:t>
            </a:r>
            <a:endParaRPr lang="pt-BR" sz="1920" b="1" i="1" dirty="0"/>
          </a:p>
          <a:p>
            <a:r>
              <a:rPr lang="pt-BR" sz="1920" b="1" i="1" dirty="0"/>
              <a:t>6,5 m³/s</a:t>
            </a:r>
          </a:p>
        </p:txBody>
      </p:sp>
    </p:spTree>
    <p:extLst>
      <p:ext uri="{BB962C8B-B14F-4D97-AF65-F5344CB8AC3E}">
        <p14:creationId xmlns:p14="http://schemas.microsoft.com/office/powerpoint/2010/main" val="2592137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upo 97"/>
          <p:cNvGrpSpPr>
            <a:grpSpLocks/>
          </p:cNvGrpSpPr>
          <p:nvPr/>
        </p:nvGrpSpPr>
        <p:grpSpPr bwMode="auto">
          <a:xfrm>
            <a:off x="1614489" y="22225"/>
            <a:ext cx="9032875" cy="6813550"/>
            <a:chOff x="65903" y="19803"/>
            <a:chExt cx="9032159" cy="6813376"/>
          </a:xfrm>
        </p:grpSpPr>
        <p:grpSp>
          <p:nvGrpSpPr>
            <p:cNvPr id="43012" name="Grupo 74"/>
            <p:cNvGrpSpPr>
              <a:grpSpLocks/>
            </p:cNvGrpSpPr>
            <p:nvPr/>
          </p:nvGrpSpPr>
          <p:grpSpPr bwMode="auto">
            <a:xfrm>
              <a:off x="65903" y="1159720"/>
              <a:ext cx="8913106" cy="5584561"/>
              <a:chOff x="65903" y="1195345"/>
              <a:chExt cx="8913106" cy="5584561"/>
            </a:xfrm>
          </p:grpSpPr>
          <p:grpSp>
            <p:nvGrpSpPr>
              <p:cNvPr id="43085" name="Grupo 57"/>
              <p:cNvGrpSpPr>
                <a:grpSpLocks/>
              </p:cNvGrpSpPr>
              <p:nvPr/>
            </p:nvGrpSpPr>
            <p:grpSpPr bwMode="auto">
              <a:xfrm>
                <a:off x="1843605" y="3988350"/>
                <a:ext cx="6167599" cy="2661402"/>
                <a:chOff x="2694445" y="3205552"/>
                <a:chExt cx="5066125" cy="1983167"/>
              </a:xfrm>
            </p:grpSpPr>
            <p:cxnSp>
              <p:nvCxnSpPr>
                <p:cNvPr id="16" name="Conector reto 15"/>
                <p:cNvCxnSpPr/>
                <p:nvPr/>
              </p:nvCxnSpPr>
              <p:spPr>
                <a:xfrm rot="-2460000">
                  <a:off x="7717136" y="3604790"/>
                  <a:ext cx="43028" cy="100547"/>
                </a:xfrm>
                <a:prstGeom prst="line">
                  <a:avLst/>
                </a:prstGeom>
                <a:ln w="12700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3154" name="Grupo 38"/>
                <p:cNvGrpSpPr>
                  <a:grpSpLocks/>
                </p:cNvGrpSpPr>
                <p:nvPr/>
              </p:nvGrpSpPr>
              <p:grpSpPr bwMode="auto">
                <a:xfrm>
                  <a:off x="6529797" y="3914536"/>
                  <a:ext cx="107728" cy="104318"/>
                  <a:chOff x="6529797" y="3914536"/>
                  <a:chExt cx="107728" cy="104318"/>
                </a:xfrm>
              </p:grpSpPr>
              <p:cxnSp>
                <p:nvCxnSpPr>
                  <p:cNvPr id="15" name="Conector reto 14"/>
                  <p:cNvCxnSpPr/>
                  <p:nvPr/>
                </p:nvCxnSpPr>
                <p:spPr>
                  <a:xfrm rot="-420000" flipH="1" flipV="1">
                    <a:off x="6529298" y="3914713"/>
                    <a:ext cx="71714" cy="73340"/>
                  </a:xfrm>
                  <a:prstGeom prst="line">
                    <a:avLst/>
                  </a:prstGeom>
                  <a:ln w="12700"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" name="Triângulo isósceles 20"/>
                  <p:cNvSpPr/>
                  <p:nvPr/>
                </p:nvSpPr>
                <p:spPr>
                  <a:xfrm rot="-2700000">
                    <a:off x="6582757" y="3964395"/>
                    <a:ext cx="54763" cy="54414"/>
                  </a:xfrm>
                  <a:prstGeom prst="triangle">
                    <a:avLst/>
                  </a:prstGeom>
                  <a:solidFill>
                    <a:srgbClr val="FFFF00"/>
                  </a:solidFill>
                  <a:ln w="63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43155" name="Grupo 35"/>
                <p:cNvGrpSpPr>
                  <a:grpSpLocks/>
                </p:cNvGrpSpPr>
                <p:nvPr/>
              </p:nvGrpSpPr>
              <p:grpSpPr bwMode="auto">
                <a:xfrm>
                  <a:off x="5294072" y="3828484"/>
                  <a:ext cx="261415" cy="186204"/>
                  <a:chOff x="5294072" y="3828484"/>
                  <a:chExt cx="261415" cy="186204"/>
                </a:xfrm>
              </p:grpSpPr>
              <p:cxnSp>
                <p:nvCxnSpPr>
                  <p:cNvPr id="14" name="Conector reto 13"/>
                  <p:cNvCxnSpPr/>
                  <p:nvPr/>
                </p:nvCxnSpPr>
                <p:spPr>
                  <a:xfrm rot="840000" flipV="1">
                    <a:off x="5321901" y="3828360"/>
                    <a:ext cx="233396" cy="186900"/>
                  </a:xfrm>
                  <a:prstGeom prst="line">
                    <a:avLst/>
                  </a:prstGeom>
                  <a:ln w="12700"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3" name="Triângulo isósceles 22"/>
                  <p:cNvSpPr/>
                  <p:nvPr/>
                </p:nvSpPr>
                <p:spPr>
                  <a:xfrm rot="3600000">
                    <a:off x="5294042" y="3954226"/>
                    <a:ext cx="54414" cy="53459"/>
                  </a:xfrm>
                  <a:prstGeom prst="triangle">
                    <a:avLst/>
                  </a:prstGeom>
                  <a:solidFill>
                    <a:srgbClr val="FFFF00"/>
                  </a:solidFill>
                  <a:ln w="63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43156" name="Grupo 55"/>
                <p:cNvGrpSpPr>
                  <a:grpSpLocks/>
                </p:cNvGrpSpPr>
                <p:nvPr/>
              </p:nvGrpSpPr>
              <p:grpSpPr bwMode="auto">
                <a:xfrm>
                  <a:off x="2820076" y="4985177"/>
                  <a:ext cx="239756" cy="203542"/>
                  <a:chOff x="2820076" y="4985177"/>
                  <a:chExt cx="239756" cy="203542"/>
                </a:xfrm>
              </p:grpSpPr>
              <p:sp>
                <p:nvSpPr>
                  <p:cNvPr id="13" name="Forma livre 12"/>
                  <p:cNvSpPr/>
                  <p:nvPr/>
                </p:nvSpPr>
                <p:spPr>
                  <a:xfrm>
                    <a:off x="2847128" y="4985246"/>
                    <a:ext cx="212533" cy="176254"/>
                  </a:xfrm>
                  <a:custGeom>
                    <a:avLst/>
                    <a:gdLst>
                      <a:gd name="connsiteX0" fmla="*/ 0 w 212756"/>
                      <a:gd name="connsiteY0" fmla="*/ 176542 h 176542"/>
                      <a:gd name="connsiteX1" fmla="*/ 49794 w 212756"/>
                      <a:gd name="connsiteY1" fmla="*/ 126748 h 176542"/>
                      <a:gd name="connsiteX2" fmla="*/ 63374 w 212756"/>
                      <a:gd name="connsiteY2" fmla="*/ 122221 h 176542"/>
                      <a:gd name="connsiteX3" fmla="*/ 90535 w 212756"/>
                      <a:gd name="connsiteY3" fmla="*/ 122221 h 176542"/>
                      <a:gd name="connsiteX4" fmla="*/ 104115 w 212756"/>
                      <a:gd name="connsiteY4" fmla="*/ 113168 h 176542"/>
                      <a:gd name="connsiteX5" fmla="*/ 126749 w 212756"/>
                      <a:gd name="connsiteY5" fmla="*/ 99588 h 176542"/>
                      <a:gd name="connsiteX6" fmla="*/ 153909 w 212756"/>
                      <a:gd name="connsiteY6" fmla="*/ 76954 h 176542"/>
                      <a:gd name="connsiteX7" fmla="*/ 167489 w 212756"/>
                      <a:gd name="connsiteY7" fmla="*/ 58847 h 176542"/>
                      <a:gd name="connsiteX8" fmla="*/ 181069 w 212756"/>
                      <a:gd name="connsiteY8" fmla="*/ 31687 h 176542"/>
                      <a:gd name="connsiteX9" fmla="*/ 185596 w 212756"/>
                      <a:gd name="connsiteY9" fmla="*/ 18107 h 176542"/>
                      <a:gd name="connsiteX10" fmla="*/ 194649 w 212756"/>
                      <a:gd name="connsiteY10" fmla="*/ 13580 h 176542"/>
                      <a:gd name="connsiteX11" fmla="*/ 212756 w 212756"/>
                      <a:gd name="connsiteY11" fmla="*/ 0 h 176542"/>
                      <a:gd name="connsiteX12" fmla="*/ 212756 w 212756"/>
                      <a:gd name="connsiteY12" fmla="*/ 0 h 176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12756" h="176542">
                        <a:moveTo>
                          <a:pt x="0" y="176542"/>
                        </a:moveTo>
                        <a:cubicBezTo>
                          <a:pt x="19616" y="156171"/>
                          <a:pt x="39232" y="135801"/>
                          <a:pt x="49794" y="126748"/>
                        </a:cubicBezTo>
                        <a:cubicBezTo>
                          <a:pt x="60356" y="117694"/>
                          <a:pt x="56584" y="122975"/>
                          <a:pt x="63374" y="122221"/>
                        </a:cubicBezTo>
                        <a:cubicBezTo>
                          <a:pt x="70164" y="121467"/>
                          <a:pt x="83745" y="123730"/>
                          <a:pt x="90535" y="122221"/>
                        </a:cubicBezTo>
                        <a:cubicBezTo>
                          <a:pt x="97325" y="120712"/>
                          <a:pt x="98079" y="116940"/>
                          <a:pt x="104115" y="113168"/>
                        </a:cubicBezTo>
                        <a:cubicBezTo>
                          <a:pt x="110151" y="109396"/>
                          <a:pt x="118450" y="105624"/>
                          <a:pt x="126749" y="99588"/>
                        </a:cubicBezTo>
                        <a:cubicBezTo>
                          <a:pt x="135048" y="93552"/>
                          <a:pt x="147119" y="83744"/>
                          <a:pt x="153909" y="76954"/>
                        </a:cubicBezTo>
                        <a:cubicBezTo>
                          <a:pt x="160699" y="70164"/>
                          <a:pt x="162962" y="66391"/>
                          <a:pt x="167489" y="58847"/>
                        </a:cubicBezTo>
                        <a:cubicBezTo>
                          <a:pt x="172016" y="51303"/>
                          <a:pt x="178051" y="38477"/>
                          <a:pt x="181069" y="31687"/>
                        </a:cubicBezTo>
                        <a:cubicBezTo>
                          <a:pt x="184087" y="24897"/>
                          <a:pt x="183333" y="21125"/>
                          <a:pt x="185596" y="18107"/>
                        </a:cubicBezTo>
                        <a:cubicBezTo>
                          <a:pt x="187859" y="15089"/>
                          <a:pt x="190122" y="16598"/>
                          <a:pt x="194649" y="13580"/>
                        </a:cubicBezTo>
                        <a:cubicBezTo>
                          <a:pt x="199176" y="10562"/>
                          <a:pt x="212756" y="0"/>
                          <a:pt x="212756" y="0"/>
                        </a:cubicBezTo>
                        <a:lnTo>
                          <a:pt x="212756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4" name="Triângulo isósceles 23"/>
                  <p:cNvSpPr/>
                  <p:nvPr/>
                </p:nvSpPr>
                <p:spPr>
                  <a:xfrm rot="2280000">
                    <a:off x="2819747" y="5134292"/>
                    <a:ext cx="53459" cy="54414"/>
                  </a:xfrm>
                  <a:prstGeom prst="triangle">
                    <a:avLst/>
                  </a:prstGeom>
                  <a:solidFill>
                    <a:srgbClr val="FFFF00"/>
                  </a:solidFill>
                  <a:ln w="63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43157" name="Grupo 54"/>
                <p:cNvGrpSpPr>
                  <a:grpSpLocks/>
                </p:cNvGrpSpPr>
                <p:nvPr/>
              </p:nvGrpSpPr>
              <p:grpSpPr bwMode="auto">
                <a:xfrm>
                  <a:off x="2694445" y="4701565"/>
                  <a:ext cx="259373" cy="202111"/>
                  <a:chOff x="2694445" y="4701565"/>
                  <a:chExt cx="259373" cy="202111"/>
                </a:xfrm>
              </p:grpSpPr>
              <p:sp>
                <p:nvSpPr>
                  <p:cNvPr id="11" name="Forma livre 10"/>
                  <p:cNvSpPr/>
                  <p:nvPr/>
                </p:nvSpPr>
                <p:spPr>
                  <a:xfrm>
                    <a:off x="2716740" y="4720273"/>
                    <a:ext cx="237307" cy="183351"/>
                  </a:xfrm>
                  <a:custGeom>
                    <a:avLst/>
                    <a:gdLst>
                      <a:gd name="connsiteX0" fmla="*/ 0 w 248971"/>
                      <a:gd name="connsiteY0" fmla="*/ 0 h 183059"/>
                      <a:gd name="connsiteX1" fmla="*/ 104115 w 248971"/>
                      <a:gd name="connsiteY1" fmla="*/ 108642 h 183059"/>
                      <a:gd name="connsiteX2" fmla="*/ 113169 w 248971"/>
                      <a:gd name="connsiteY2" fmla="*/ 149382 h 183059"/>
                      <a:gd name="connsiteX3" fmla="*/ 122222 w 248971"/>
                      <a:gd name="connsiteY3" fmla="*/ 167489 h 183059"/>
                      <a:gd name="connsiteX4" fmla="*/ 122222 w 248971"/>
                      <a:gd name="connsiteY4" fmla="*/ 181069 h 183059"/>
                      <a:gd name="connsiteX5" fmla="*/ 140329 w 248971"/>
                      <a:gd name="connsiteY5" fmla="*/ 181069 h 183059"/>
                      <a:gd name="connsiteX6" fmla="*/ 153909 w 248971"/>
                      <a:gd name="connsiteY6" fmla="*/ 162962 h 183059"/>
                      <a:gd name="connsiteX7" fmla="*/ 158436 w 248971"/>
                      <a:gd name="connsiteY7" fmla="*/ 149382 h 183059"/>
                      <a:gd name="connsiteX8" fmla="*/ 172016 w 248971"/>
                      <a:gd name="connsiteY8" fmla="*/ 140329 h 183059"/>
                      <a:gd name="connsiteX9" fmla="*/ 190123 w 248971"/>
                      <a:gd name="connsiteY9" fmla="*/ 149382 h 183059"/>
                      <a:gd name="connsiteX10" fmla="*/ 212757 w 248971"/>
                      <a:gd name="connsiteY10" fmla="*/ 167489 h 183059"/>
                      <a:gd name="connsiteX11" fmla="*/ 235390 w 248971"/>
                      <a:gd name="connsiteY11" fmla="*/ 167489 h 183059"/>
                      <a:gd name="connsiteX12" fmla="*/ 248971 w 248971"/>
                      <a:gd name="connsiteY12" fmla="*/ 181069 h 183059"/>
                      <a:gd name="connsiteX13" fmla="*/ 239917 w 248971"/>
                      <a:gd name="connsiteY13" fmla="*/ 172016 h 1830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48971" h="183059">
                        <a:moveTo>
                          <a:pt x="0" y="0"/>
                        </a:moveTo>
                        <a:cubicBezTo>
                          <a:pt x="42627" y="41872"/>
                          <a:pt x="85254" y="83745"/>
                          <a:pt x="104115" y="108642"/>
                        </a:cubicBezTo>
                        <a:cubicBezTo>
                          <a:pt x="122976" y="133539"/>
                          <a:pt x="110151" y="139574"/>
                          <a:pt x="113169" y="149382"/>
                        </a:cubicBezTo>
                        <a:cubicBezTo>
                          <a:pt x="116187" y="159190"/>
                          <a:pt x="120713" y="162208"/>
                          <a:pt x="122222" y="167489"/>
                        </a:cubicBezTo>
                        <a:cubicBezTo>
                          <a:pt x="123731" y="172770"/>
                          <a:pt x="119204" y="178806"/>
                          <a:pt x="122222" y="181069"/>
                        </a:cubicBezTo>
                        <a:cubicBezTo>
                          <a:pt x="125240" y="183332"/>
                          <a:pt x="135048" y="184087"/>
                          <a:pt x="140329" y="181069"/>
                        </a:cubicBezTo>
                        <a:cubicBezTo>
                          <a:pt x="145610" y="178051"/>
                          <a:pt x="150891" y="168243"/>
                          <a:pt x="153909" y="162962"/>
                        </a:cubicBezTo>
                        <a:cubicBezTo>
                          <a:pt x="156927" y="157681"/>
                          <a:pt x="155418" y="153154"/>
                          <a:pt x="158436" y="149382"/>
                        </a:cubicBezTo>
                        <a:cubicBezTo>
                          <a:pt x="161454" y="145610"/>
                          <a:pt x="166735" y="140329"/>
                          <a:pt x="172016" y="140329"/>
                        </a:cubicBezTo>
                        <a:cubicBezTo>
                          <a:pt x="177297" y="140329"/>
                          <a:pt x="183333" y="144855"/>
                          <a:pt x="190123" y="149382"/>
                        </a:cubicBezTo>
                        <a:cubicBezTo>
                          <a:pt x="196913" y="153909"/>
                          <a:pt x="205213" y="164471"/>
                          <a:pt x="212757" y="167489"/>
                        </a:cubicBezTo>
                        <a:cubicBezTo>
                          <a:pt x="220301" y="170507"/>
                          <a:pt x="229354" y="165226"/>
                          <a:pt x="235390" y="167489"/>
                        </a:cubicBezTo>
                        <a:cubicBezTo>
                          <a:pt x="241426" y="169752"/>
                          <a:pt x="248971" y="181069"/>
                          <a:pt x="248971" y="181069"/>
                        </a:cubicBezTo>
                        <a:lnTo>
                          <a:pt x="239917" y="172016"/>
                        </a:lnTo>
                      </a:path>
                    </a:pathLst>
                  </a:custGeom>
                  <a:noFill/>
                  <a:ln w="12700">
                    <a:solidFill>
                      <a:srgbClr val="FF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" name="Triângulo isósceles 24"/>
                  <p:cNvSpPr/>
                  <p:nvPr/>
                </p:nvSpPr>
                <p:spPr>
                  <a:xfrm>
                    <a:off x="2694574" y="4701347"/>
                    <a:ext cx="53459" cy="54414"/>
                  </a:xfrm>
                  <a:prstGeom prst="triangle">
                    <a:avLst/>
                  </a:prstGeom>
                  <a:solidFill>
                    <a:srgbClr val="FFFF00"/>
                  </a:solidFill>
                  <a:ln w="63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43158" name="Grupo 37"/>
                <p:cNvGrpSpPr>
                  <a:grpSpLocks/>
                </p:cNvGrpSpPr>
                <p:nvPr/>
              </p:nvGrpSpPr>
              <p:grpSpPr bwMode="auto">
                <a:xfrm>
                  <a:off x="5669978" y="3205552"/>
                  <a:ext cx="151400" cy="322716"/>
                  <a:chOff x="5669978" y="3205552"/>
                  <a:chExt cx="151400" cy="322716"/>
                </a:xfrm>
              </p:grpSpPr>
              <p:sp>
                <p:nvSpPr>
                  <p:cNvPr id="17" name="Forma livre 16"/>
                  <p:cNvSpPr/>
                  <p:nvPr/>
                </p:nvSpPr>
                <p:spPr>
                  <a:xfrm>
                    <a:off x="5697419" y="3241637"/>
                    <a:ext cx="123869" cy="295727"/>
                  </a:xfrm>
                  <a:custGeom>
                    <a:avLst/>
                    <a:gdLst>
                      <a:gd name="connsiteX0" fmla="*/ 124399 w 124399"/>
                      <a:gd name="connsiteY0" fmla="*/ 295717 h 295717"/>
                      <a:gd name="connsiteX1" fmla="*/ 101765 w 124399"/>
                      <a:gd name="connsiteY1" fmla="*/ 245923 h 295717"/>
                      <a:gd name="connsiteX2" fmla="*/ 74605 w 124399"/>
                      <a:gd name="connsiteY2" fmla="*/ 205182 h 295717"/>
                      <a:gd name="connsiteX3" fmla="*/ 61024 w 124399"/>
                      <a:gd name="connsiteY3" fmla="*/ 173495 h 295717"/>
                      <a:gd name="connsiteX4" fmla="*/ 51971 w 124399"/>
                      <a:gd name="connsiteY4" fmla="*/ 141808 h 295717"/>
                      <a:gd name="connsiteX5" fmla="*/ 42918 w 124399"/>
                      <a:gd name="connsiteY5" fmla="*/ 114647 h 295717"/>
                      <a:gd name="connsiteX6" fmla="*/ 20284 w 124399"/>
                      <a:gd name="connsiteY6" fmla="*/ 82960 h 295717"/>
                      <a:gd name="connsiteX7" fmla="*/ 24811 w 124399"/>
                      <a:gd name="connsiteY7" fmla="*/ 51273 h 295717"/>
                      <a:gd name="connsiteX8" fmla="*/ 24811 w 124399"/>
                      <a:gd name="connsiteY8" fmla="*/ 28639 h 295717"/>
                      <a:gd name="connsiteX9" fmla="*/ 2177 w 124399"/>
                      <a:gd name="connsiteY9" fmla="*/ 1479 h 295717"/>
                      <a:gd name="connsiteX10" fmla="*/ 2177 w 124399"/>
                      <a:gd name="connsiteY10" fmla="*/ 6006 h 29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4399" h="295717">
                        <a:moveTo>
                          <a:pt x="124399" y="295717"/>
                        </a:moveTo>
                        <a:cubicBezTo>
                          <a:pt x="117231" y="278364"/>
                          <a:pt x="110064" y="261012"/>
                          <a:pt x="101765" y="245923"/>
                        </a:cubicBezTo>
                        <a:cubicBezTo>
                          <a:pt x="93466" y="230834"/>
                          <a:pt x="81395" y="217253"/>
                          <a:pt x="74605" y="205182"/>
                        </a:cubicBezTo>
                        <a:cubicBezTo>
                          <a:pt x="67815" y="193111"/>
                          <a:pt x="64796" y="184057"/>
                          <a:pt x="61024" y="173495"/>
                        </a:cubicBezTo>
                        <a:cubicBezTo>
                          <a:pt x="57252" y="162933"/>
                          <a:pt x="54989" y="151616"/>
                          <a:pt x="51971" y="141808"/>
                        </a:cubicBezTo>
                        <a:cubicBezTo>
                          <a:pt x="48953" y="132000"/>
                          <a:pt x="48199" y="124455"/>
                          <a:pt x="42918" y="114647"/>
                        </a:cubicBezTo>
                        <a:cubicBezTo>
                          <a:pt x="37637" y="104839"/>
                          <a:pt x="23302" y="93522"/>
                          <a:pt x="20284" y="82960"/>
                        </a:cubicBezTo>
                        <a:cubicBezTo>
                          <a:pt x="17266" y="72398"/>
                          <a:pt x="24056" y="60326"/>
                          <a:pt x="24811" y="51273"/>
                        </a:cubicBezTo>
                        <a:cubicBezTo>
                          <a:pt x="25565" y="42219"/>
                          <a:pt x="28583" y="36938"/>
                          <a:pt x="24811" y="28639"/>
                        </a:cubicBezTo>
                        <a:cubicBezTo>
                          <a:pt x="21039" y="20340"/>
                          <a:pt x="5949" y="5251"/>
                          <a:pt x="2177" y="1479"/>
                        </a:cubicBezTo>
                        <a:cubicBezTo>
                          <a:pt x="-1595" y="-2293"/>
                          <a:pt x="291" y="1856"/>
                          <a:pt x="2177" y="6006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" name="Triângulo isósceles 36"/>
                  <p:cNvSpPr/>
                  <p:nvPr/>
                </p:nvSpPr>
                <p:spPr>
                  <a:xfrm rot="7920000">
                    <a:off x="5669560" y="3214908"/>
                    <a:ext cx="54414" cy="53459"/>
                  </a:xfrm>
                  <a:prstGeom prst="triangle">
                    <a:avLst/>
                  </a:prstGeom>
                  <a:solidFill>
                    <a:srgbClr val="FFFF00"/>
                  </a:solidFill>
                  <a:ln w="63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</p:grpSp>
          <p:grpSp>
            <p:nvGrpSpPr>
              <p:cNvPr id="43086" name="Grupo 59"/>
              <p:cNvGrpSpPr>
                <a:grpSpLocks/>
              </p:cNvGrpSpPr>
              <p:nvPr/>
            </p:nvGrpSpPr>
            <p:grpSpPr bwMode="auto">
              <a:xfrm>
                <a:off x="818709" y="1195345"/>
                <a:ext cx="6436762" cy="5071881"/>
                <a:chOff x="1852586" y="1124320"/>
                <a:chExt cx="5287218" cy="3779356"/>
              </a:xfrm>
            </p:grpSpPr>
            <p:grpSp>
              <p:nvGrpSpPr>
                <p:cNvPr id="43140" name="Grupo 39"/>
                <p:cNvGrpSpPr>
                  <a:grpSpLocks/>
                </p:cNvGrpSpPr>
                <p:nvPr/>
              </p:nvGrpSpPr>
              <p:grpSpPr bwMode="auto">
                <a:xfrm>
                  <a:off x="7015745" y="3730613"/>
                  <a:ext cx="124059" cy="96702"/>
                  <a:chOff x="7015745" y="3730613"/>
                  <a:chExt cx="124059" cy="96702"/>
                </a:xfrm>
              </p:grpSpPr>
              <p:sp>
                <p:nvSpPr>
                  <p:cNvPr id="19" name="Forma livre 18"/>
                  <p:cNvSpPr/>
                  <p:nvPr/>
                </p:nvSpPr>
                <p:spPr>
                  <a:xfrm>
                    <a:off x="7015646" y="3730179"/>
                    <a:ext cx="104311" cy="72157"/>
                  </a:xfrm>
                  <a:custGeom>
                    <a:avLst/>
                    <a:gdLst>
                      <a:gd name="connsiteX0" fmla="*/ 0 w 104115"/>
                      <a:gd name="connsiteY0" fmla="*/ 0 h 72465"/>
                      <a:gd name="connsiteX1" fmla="*/ 63374 w 104115"/>
                      <a:gd name="connsiteY1" fmla="*/ 40740 h 72465"/>
                      <a:gd name="connsiteX2" fmla="*/ 81481 w 104115"/>
                      <a:gd name="connsiteY2" fmla="*/ 40740 h 72465"/>
                      <a:gd name="connsiteX3" fmla="*/ 95061 w 104115"/>
                      <a:gd name="connsiteY3" fmla="*/ 67901 h 72465"/>
                      <a:gd name="connsiteX4" fmla="*/ 104115 w 104115"/>
                      <a:gd name="connsiteY4" fmla="*/ 72428 h 72465"/>
                      <a:gd name="connsiteX5" fmla="*/ 104115 w 104115"/>
                      <a:gd name="connsiteY5" fmla="*/ 72428 h 724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4115" h="72465">
                        <a:moveTo>
                          <a:pt x="0" y="0"/>
                        </a:moveTo>
                        <a:cubicBezTo>
                          <a:pt x="24897" y="16975"/>
                          <a:pt x="49794" y="33950"/>
                          <a:pt x="63374" y="40740"/>
                        </a:cubicBezTo>
                        <a:cubicBezTo>
                          <a:pt x="76954" y="47530"/>
                          <a:pt x="76200" y="36213"/>
                          <a:pt x="81481" y="40740"/>
                        </a:cubicBezTo>
                        <a:cubicBezTo>
                          <a:pt x="86762" y="45267"/>
                          <a:pt x="91289" y="62620"/>
                          <a:pt x="95061" y="67901"/>
                        </a:cubicBezTo>
                        <a:cubicBezTo>
                          <a:pt x="98833" y="73182"/>
                          <a:pt x="104115" y="72428"/>
                          <a:pt x="104115" y="72428"/>
                        </a:cubicBezTo>
                        <a:lnTo>
                          <a:pt x="104115" y="72428"/>
                        </a:lnTo>
                      </a:path>
                    </a:pathLst>
                  </a:custGeom>
                  <a:noFill/>
                  <a:ln w="12700">
                    <a:solidFill>
                      <a:srgbClr val="92D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" name="Triângulo isósceles 2"/>
                  <p:cNvSpPr/>
                  <p:nvPr/>
                </p:nvSpPr>
                <p:spPr>
                  <a:xfrm>
                    <a:off x="7086056" y="3772763"/>
                    <a:ext cx="53459" cy="54414"/>
                  </a:xfrm>
                  <a:prstGeom prst="triangle">
                    <a:avLst/>
                  </a:prstGeom>
                  <a:solidFill>
                    <a:srgbClr val="92D050"/>
                  </a:solidFill>
                  <a:ln w="6350">
                    <a:solidFill>
                      <a:srgbClr val="FF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43141" name="Grupo 58"/>
                <p:cNvGrpSpPr>
                  <a:grpSpLocks/>
                </p:cNvGrpSpPr>
                <p:nvPr/>
              </p:nvGrpSpPr>
              <p:grpSpPr bwMode="auto">
                <a:xfrm>
                  <a:off x="5988869" y="1124320"/>
                  <a:ext cx="515888" cy="597368"/>
                  <a:chOff x="5988869" y="1124320"/>
                  <a:chExt cx="515888" cy="597368"/>
                </a:xfrm>
              </p:grpSpPr>
              <p:sp>
                <p:nvSpPr>
                  <p:cNvPr id="18" name="Forma livre 17"/>
                  <p:cNvSpPr/>
                  <p:nvPr/>
                </p:nvSpPr>
                <p:spPr>
                  <a:xfrm>
                    <a:off x="5979058" y="1124230"/>
                    <a:ext cx="498084" cy="570162"/>
                  </a:xfrm>
                  <a:custGeom>
                    <a:avLst/>
                    <a:gdLst>
                      <a:gd name="connsiteX0" fmla="*/ 0 w 488888"/>
                      <a:gd name="connsiteY0" fmla="*/ 0 h 570368"/>
                      <a:gd name="connsiteX1" fmla="*/ 244444 w 488888"/>
                      <a:gd name="connsiteY1" fmla="*/ 126748 h 570368"/>
                      <a:gd name="connsiteX2" fmla="*/ 253497 w 488888"/>
                      <a:gd name="connsiteY2" fmla="*/ 226337 h 570368"/>
                      <a:gd name="connsiteX3" fmla="*/ 330452 w 488888"/>
                      <a:gd name="connsiteY3" fmla="*/ 348558 h 570368"/>
                      <a:gd name="connsiteX4" fmla="*/ 375719 w 488888"/>
                      <a:gd name="connsiteY4" fmla="*/ 384772 h 570368"/>
                      <a:gd name="connsiteX5" fmla="*/ 488888 w 488888"/>
                      <a:gd name="connsiteY5" fmla="*/ 570368 h 570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8888" h="570368">
                        <a:moveTo>
                          <a:pt x="0" y="0"/>
                        </a:moveTo>
                        <a:cubicBezTo>
                          <a:pt x="101097" y="44512"/>
                          <a:pt x="202195" y="89025"/>
                          <a:pt x="244444" y="126748"/>
                        </a:cubicBezTo>
                        <a:cubicBezTo>
                          <a:pt x="286694" y="164471"/>
                          <a:pt x="239162" y="189369"/>
                          <a:pt x="253497" y="226337"/>
                        </a:cubicBezTo>
                        <a:cubicBezTo>
                          <a:pt x="267832" y="263305"/>
                          <a:pt x="310082" y="322152"/>
                          <a:pt x="330452" y="348558"/>
                        </a:cubicBezTo>
                        <a:cubicBezTo>
                          <a:pt x="350822" y="374964"/>
                          <a:pt x="349313" y="347804"/>
                          <a:pt x="375719" y="384772"/>
                        </a:cubicBezTo>
                        <a:cubicBezTo>
                          <a:pt x="402125" y="421740"/>
                          <a:pt x="445506" y="496054"/>
                          <a:pt x="488888" y="570368"/>
                        </a:cubicBezTo>
                      </a:path>
                    </a:pathLst>
                  </a:custGeom>
                  <a:noFill/>
                  <a:ln w="12700">
                    <a:solidFill>
                      <a:srgbClr val="92D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2" name="Triângulo isósceles 21"/>
                  <p:cNvSpPr/>
                  <p:nvPr/>
                </p:nvSpPr>
                <p:spPr>
                  <a:xfrm>
                    <a:off x="6451064" y="1667186"/>
                    <a:ext cx="53460" cy="54414"/>
                  </a:xfrm>
                  <a:prstGeom prst="triangle">
                    <a:avLst/>
                  </a:prstGeom>
                  <a:solidFill>
                    <a:srgbClr val="92D050"/>
                  </a:solidFill>
                  <a:ln w="63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43142" name="Grupo 26"/>
                <p:cNvGrpSpPr>
                  <a:grpSpLocks/>
                </p:cNvGrpSpPr>
                <p:nvPr/>
              </p:nvGrpSpPr>
              <p:grpSpPr bwMode="auto">
                <a:xfrm>
                  <a:off x="1852586" y="3047015"/>
                  <a:ext cx="1337326" cy="1856661"/>
                  <a:chOff x="1852586" y="3047015"/>
                  <a:chExt cx="1337326" cy="1856661"/>
                </a:xfrm>
              </p:grpSpPr>
              <p:grpSp>
                <p:nvGrpSpPr>
                  <p:cNvPr id="4" name="Grupo 3"/>
                  <p:cNvGrpSpPr/>
                  <p:nvPr/>
                </p:nvGrpSpPr>
                <p:grpSpPr>
                  <a:xfrm>
                    <a:off x="1894568" y="3047015"/>
                    <a:ext cx="1295344" cy="1828937"/>
                    <a:chOff x="1850678" y="3186225"/>
                    <a:chExt cx="1295344" cy="1828937"/>
                  </a:xfrm>
                  <a:solidFill>
                    <a:srgbClr val="FF00FF"/>
                  </a:solidFill>
                </p:grpSpPr>
                <p:cxnSp>
                  <p:nvCxnSpPr>
                    <p:cNvPr id="5" name="Conector reto 4"/>
                    <p:cNvCxnSpPr/>
                    <p:nvPr/>
                  </p:nvCxnSpPr>
                  <p:spPr>
                    <a:xfrm rot="240000" flipV="1">
                      <a:off x="1850678" y="4583114"/>
                      <a:ext cx="72008" cy="432048"/>
                    </a:xfrm>
                    <a:prstGeom prst="line">
                      <a:avLst/>
                    </a:prstGeom>
                    <a:grpFill/>
                    <a:ln w="12700">
                      <a:solidFill>
                        <a:srgbClr val="FF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" name="Conector reto 5"/>
                    <p:cNvCxnSpPr/>
                    <p:nvPr/>
                  </p:nvCxnSpPr>
                  <p:spPr>
                    <a:xfrm rot="360000" flipV="1">
                      <a:off x="1958909" y="4178340"/>
                      <a:ext cx="324000" cy="432048"/>
                    </a:xfrm>
                    <a:prstGeom prst="line">
                      <a:avLst/>
                    </a:prstGeom>
                    <a:grpFill/>
                    <a:ln w="12700">
                      <a:solidFill>
                        <a:srgbClr val="FF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" name="Conector reto 6"/>
                    <p:cNvCxnSpPr/>
                    <p:nvPr/>
                  </p:nvCxnSpPr>
                  <p:spPr>
                    <a:xfrm rot="360000">
                      <a:off x="2326548" y="3753607"/>
                      <a:ext cx="0" cy="445557"/>
                    </a:xfrm>
                    <a:prstGeom prst="line">
                      <a:avLst/>
                    </a:prstGeom>
                    <a:grpFill/>
                    <a:ln w="12700">
                      <a:solidFill>
                        <a:srgbClr val="FF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" name="Conector reto 7"/>
                    <p:cNvCxnSpPr/>
                    <p:nvPr/>
                  </p:nvCxnSpPr>
                  <p:spPr>
                    <a:xfrm rot="-660000">
                      <a:off x="2342520" y="3747512"/>
                      <a:ext cx="141248" cy="0"/>
                    </a:xfrm>
                    <a:prstGeom prst="line">
                      <a:avLst/>
                    </a:prstGeom>
                    <a:grpFill/>
                    <a:ln w="12700">
                      <a:solidFill>
                        <a:srgbClr val="FF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" name="Conector reto 8"/>
                    <p:cNvCxnSpPr/>
                    <p:nvPr/>
                  </p:nvCxnSpPr>
                  <p:spPr>
                    <a:xfrm flipV="1">
                      <a:off x="2482471" y="3356992"/>
                      <a:ext cx="217321" cy="377044"/>
                    </a:xfrm>
                    <a:prstGeom prst="line">
                      <a:avLst/>
                    </a:prstGeom>
                    <a:grpFill/>
                    <a:ln w="12700">
                      <a:solidFill>
                        <a:srgbClr val="FF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" name="Conector reto 9"/>
                    <p:cNvCxnSpPr/>
                    <p:nvPr/>
                  </p:nvCxnSpPr>
                  <p:spPr>
                    <a:xfrm rot="-480000" flipV="1">
                      <a:off x="2678022" y="3186225"/>
                      <a:ext cx="468000" cy="144016"/>
                    </a:xfrm>
                    <a:prstGeom prst="line">
                      <a:avLst/>
                    </a:prstGeom>
                    <a:grpFill/>
                    <a:ln w="12700">
                      <a:solidFill>
                        <a:srgbClr val="FF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6" name="Triângulo isósceles 25"/>
                  <p:cNvSpPr/>
                  <p:nvPr/>
                </p:nvSpPr>
                <p:spPr>
                  <a:xfrm>
                    <a:off x="1852265" y="4849211"/>
                    <a:ext cx="53459" cy="54414"/>
                  </a:xfrm>
                  <a:prstGeom prst="triangle">
                    <a:avLst/>
                  </a:prstGeom>
                  <a:solidFill>
                    <a:srgbClr val="FF00FF"/>
                  </a:solidFill>
                  <a:ln w="6350">
                    <a:solidFill>
                      <a:srgbClr val="FF00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0" name="Retângulo 19"/>
                  <p:cNvSpPr/>
                  <p:nvPr/>
                </p:nvSpPr>
                <p:spPr>
                  <a:xfrm>
                    <a:off x="2343829" y="3594144"/>
                    <a:ext cx="89968" cy="54414"/>
                  </a:xfrm>
                  <a:prstGeom prst="rect">
                    <a:avLst/>
                  </a:prstGeom>
                  <a:solidFill>
                    <a:srgbClr val="FF00FF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43143" name="Grupo 56"/>
                <p:cNvGrpSpPr>
                  <a:grpSpLocks/>
                </p:cNvGrpSpPr>
                <p:nvPr/>
              </p:nvGrpSpPr>
              <p:grpSpPr bwMode="auto">
                <a:xfrm>
                  <a:off x="4841808" y="4183406"/>
                  <a:ext cx="209605" cy="239460"/>
                  <a:chOff x="4841808" y="4183406"/>
                  <a:chExt cx="209605" cy="239460"/>
                </a:xfrm>
              </p:grpSpPr>
              <p:cxnSp>
                <p:nvCxnSpPr>
                  <p:cNvPr id="42" name="Conector reto 41"/>
                  <p:cNvCxnSpPr/>
                  <p:nvPr/>
                </p:nvCxnSpPr>
                <p:spPr>
                  <a:xfrm>
                    <a:off x="4842071" y="4346474"/>
                    <a:ext cx="18254" cy="76889"/>
                  </a:xfrm>
                  <a:prstGeom prst="line">
                    <a:avLst/>
                  </a:prstGeom>
                  <a:ln w="19050">
                    <a:solidFill>
                      <a:srgbClr val="92D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Conector reto 43"/>
                  <p:cNvCxnSpPr/>
                  <p:nvPr/>
                </p:nvCxnSpPr>
                <p:spPr>
                  <a:xfrm>
                    <a:off x="5032438" y="4183232"/>
                    <a:ext cx="9128" cy="126571"/>
                  </a:xfrm>
                  <a:prstGeom prst="line">
                    <a:avLst/>
                  </a:prstGeom>
                  <a:ln w="19050">
                    <a:solidFill>
                      <a:srgbClr val="92D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3087" name="Grupo 53"/>
              <p:cNvGrpSpPr>
                <a:grpSpLocks/>
              </p:cNvGrpSpPr>
              <p:nvPr/>
            </p:nvGrpSpPr>
            <p:grpSpPr bwMode="auto">
              <a:xfrm>
                <a:off x="1918369" y="3230705"/>
                <a:ext cx="6481247" cy="2151780"/>
                <a:chOff x="2743840" y="2646438"/>
                <a:chExt cx="5323736" cy="1603418"/>
              </a:xfrm>
            </p:grpSpPr>
            <p:grpSp>
              <p:nvGrpSpPr>
                <p:cNvPr id="43122" name="Grupo 44"/>
                <p:cNvGrpSpPr>
                  <a:grpSpLocks/>
                </p:cNvGrpSpPr>
                <p:nvPr/>
              </p:nvGrpSpPr>
              <p:grpSpPr bwMode="auto">
                <a:xfrm>
                  <a:off x="2854957" y="2646438"/>
                  <a:ext cx="4692126" cy="1466296"/>
                  <a:chOff x="2854957" y="2646438"/>
                  <a:chExt cx="4692126" cy="1466296"/>
                </a:xfrm>
              </p:grpSpPr>
              <p:sp>
                <p:nvSpPr>
                  <p:cNvPr id="28" name="Retângulo 27"/>
                  <p:cNvSpPr/>
                  <p:nvPr/>
                </p:nvSpPr>
                <p:spPr>
                  <a:xfrm>
                    <a:off x="4026856" y="3532170"/>
                    <a:ext cx="89968" cy="53231"/>
                  </a:xfrm>
                  <a:prstGeom prst="rect">
                    <a:avLst/>
                  </a:prstGeom>
                  <a:solidFill>
                    <a:srgbClr val="FF0000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" name="Retângulo 28"/>
                  <p:cNvSpPr/>
                  <p:nvPr/>
                </p:nvSpPr>
                <p:spPr>
                  <a:xfrm>
                    <a:off x="5850983" y="3316881"/>
                    <a:ext cx="89967" cy="53231"/>
                  </a:xfrm>
                  <a:prstGeom prst="rect">
                    <a:avLst/>
                  </a:prstGeom>
                  <a:solidFill>
                    <a:srgbClr val="FF0000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0" name="Retângulo 29"/>
                  <p:cNvSpPr/>
                  <p:nvPr/>
                </p:nvSpPr>
                <p:spPr>
                  <a:xfrm>
                    <a:off x="5408968" y="4058565"/>
                    <a:ext cx="89968" cy="54414"/>
                  </a:xfrm>
                  <a:prstGeom prst="rect">
                    <a:avLst/>
                  </a:prstGeom>
                  <a:solidFill>
                    <a:srgbClr val="FF0000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" name="Retângulo 30"/>
                  <p:cNvSpPr/>
                  <p:nvPr/>
                </p:nvSpPr>
                <p:spPr>
                  <a:xfrm>
                    <a:off x="4751813" y="3953286"/>
                    <a:ext cx="89968" cy="54414"/>
                  </a:xfrm>
                  <a:prstGeom prst="rect">
                    <a:avLst/>
                  </a:prstGeom>
                  <a:solidFill>
                    <a:srgbClr val="FF0000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2" name="Retângulo 31"/>
                  <p:cNvSpPr/>
                  <p:nvPr/>
                </p:nvSpPr>
                <p:spPr>
                  <a:xfrm>
                    <a:off x="4205488" y="2646170"/>
                    <a:ext cx="89967" cy="54414"/>
                  </a:xfrm>
                  <a:prstGeom prst="rect">
                    <a:avLst/>
                  </a:prstGeom>
                  <a:solidFill>
                    <a:srgbClr val="FF0000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3" name="Retângulo 32"/>
                  <p:cNvSpPr/>
                  <p:nvPr/>
                </p:nvSpPr>
                <p:spPr>
                  <a:xfrm>
                    <a:off x="2854670" y="3585401"/>
                    <a:ext cx="89967" cy="54414"/>
                  </a:xfrm>
                  <a:prstGeom prst="rect">
                    <a:avLst/>
                  </a:prstGeom>
                  <a:solidFill>
                    <a:srgbClr val="FF0000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" name="Retângulo 33"/>
                  <p:cNvSpPr/>
                  <p:nvPr/>
                </p:nvSpPr>
                <p:spPr>
                  <a:xfrm>
                    <a:off x="3291468" y="3086213"/>
                    <a:ext cx="89968" cy="54414"/>
                  </a:xfrm>
                  <a:prstGeom prst="rect">
                    <a:avLst/>
                  </a:prstGeom>
                  <a:solidFill>
                    <a:srgbClr val="FF0000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" name="Retângulo 34"/>
                  <p:cNvSpPr/>
                  <p:nvPr/>
                </p:nvSpPr>
                <p:spPr>
                  <a:xfrm>
                    <a:off x="7457361" y="3579487"/>
                    <a:ext cx="89967" cy="53231"/>
                  </a:xfrm>
                  <a:prstGeom prst="rect">
                    <a:avLst/>
                  </a:prstGeom>
                  <a:solidFill>
                    <a:srgbClr val="FF0000"/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t-BR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43123" name="Grupo 52"/>
                <p:cNvGrpSpPr>
                  <a:grpSpLocks/>
                </p:cNvGrpSpPr>
                <p:nvPr/>
              </p:nvGrpSpPr>
              <p:grpSpPr bwMode="auto">
                <a:xfrm>
                  <a:off x="2743840" y="2673378"/>
                  <a:ext cx="5323736" cy="1576478"/>
                  <a:chOff x="2743840" y="2673378"/>
                  <a:chExt cx="5323736" cy="1576478"/>
                </a:xfrm>
              </p:grpSpPr>
              <p:sp>
                <p:nvSpPr>
                  <p:cNvPr id="43124" name="CaixaDeTexto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14216" y="2673378"/>
                    <a:ext cx="818836" cy="1605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pt-BR" altLang="pt-BR" sz="800" b="1" i="1">
                        <a:solidFill>
                          <a:srgbClr val="FFFFFF"/>
                        </a:solidFill>
                        <a:cs typeface="Arial" panose="020B0604020202020204" pitchFamily="34" charset="0"/>
                      </a:rPr>
                      <a:t>ETA Guaraú </a:t>
                    </a:r>
                  </a:p>
                </p:txBody>
              </p:sp>
              <p:sp>
                <p:nvSpPr>
                  <p:cNvPr id="43125" name="CaixaDeTexto 4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00198" y="3102774"/>
                    <a:ext cx="818836" cy="1605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pt-BR" altLang="pt-BR" sz="800" b="1" i="1">
                        <a:solidFill>
                          <a:srgbClr val="FFFFFF"/>
                        </a:solidFill>
                        <a:cs typeface="Arial" panose="020B0604020202020204" pitchFamily="34" charset="0"/>
                      </a:rPr>
                      <a:t>ETA Bx. Cotia </a:t>
                    </a:r>
                  </a:p>
                </p:txBody>
              </p:sp>
              <p:sp>
                <p:nvSpPr>
                  <p:cNvPr id="43126" name="CaixaDeTexto 4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946016" y="3577121"/>
                    <a:ext cx="473308" cy="1605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pt-BR" altLang="pt-BR" sz="800" b="1" i="1">
                        <a:solidFill>
                          <a:srgbClr val="FFFFFF"/>
                        </a:solidFill>
                        <a:cs typeface="Arial" panose="020B0604020202020204" pitchFamily="34" charset="0"/>
                      </a:rPr>
                      <a:t>ETA ABV </a:t>
                    </a:r>
                  </a:p>
                </p:txBody>
              </p:sp>
              <p:sp>
                <p:nvSpPr>
                  <p:cNvPr id="43127" name="CaixaDeTexto 4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43840" y="3613791"/>
                    <a:ext cx="709310" cy="1605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pt-BR" altLang="pt-BR" sz="800" b="1" i="1">
                        <a:solidFill>
                          <a:srgbClr val="FFFFFF"/>
                        </a:solidFill>
                        <a:cs typeface="Arial" panose="020B0604020202020204" pitchFamily="34" charset="0"/>
                      </a:rPr>
                      <a:t>ETA Morro Gde</a:t>
                    </a:r>
                  </a:p>
                </p:txBody>
              </p:sp>
              <p:sp>
                <p:nvSpPr>
                  <p:cNvPr id="43128" name="CaixaDeTexto 4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402374" y="3850372"/>
                    <a:ext cx="414633" cy="25227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pt-BR" altLang="pt-BR" sz="800" b="1" i="1">
                        <a:solidFill>
                          <a:srgbClr val="FFFFFF"/>
                        </a:solidFill>
                        <a:cs typeface="Arial" panose="020B0604020202020204" pitchFamily="34" charset="0"/>
                      </a:rPr>
                      <a:t>ETA Rio Grande </a:t>
                    </a:r>
                  </a:p>
                </p:txBody>
              </p:sp>
              <p:sp>
                <p:nvSpPr>
                  <p:cNvPr id="43129" name="CaixaDeTexto 4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08569" y="4089320"/>
                    <a:ext cx="924450" cy="1605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pt-BR" altLang="pt-BR" sz="800" b="1" i="1">
                        <a:solidFill>
                          <a:srgbClr val="FFFFFF"/>
                        </a:solidFill>
                        <a:cs typeface="Arial" panose="020B0604020202020204" pitchFamily="34" charset="0"/>
                      </a:rPr>
                      <a:t>ETA Rib. Estiva </a:t>
                    </a:r>
                  </a:p>
                </p:txBody>
              </p:sp>
              <p:sp>
                <p:nvSpPr>
                  <p:cNvPr id="43130" name="CaixaDeTexto 5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744065" y="2972654"/>
                    <a:ext cx="683232" cy="25227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pt-BR" altLang="pt-BR" sz="800" b="1" i="1">
                        <a:solidFill>
                          <a:srgbClr val="FFFFFF"/>
                        </a:solidFill>
                        <a:cs typeface="Arial" panose="020B0604020202020204" pitchFamily="34" charset="0"/>
                      </a:rPr>
                      <a:t>ETA Taiaçupeba </a:t>
                    </a:r>
                  </a:p>
                </p:txBody>
              </p:sp>
              <p:sp>
                <p:nvSpPr>
                  <p:cNvPr id="43131" name="CaixaDeTexto 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13137" y="3448183"/>
                    <a:ext cx="954439" cy="1605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pt-BR" altLang="pt-BR" sz="800" b="1" i="1">
                        <a:solidFill>
                          <a:srgbClr val="FFFFFF"/>
                        </a:solidFill>
                        <a:cs typeface="Arial" panose="020B0604020202020204" pitchFamily="34" charset="0"/>
                      </a:rPr>
                      <a:t>ETA Casa Grande </a:t>
                    </a:r>
                  </a:p>
                </p:txBody>
              </p:sp>
            </p:grpSp>
          </p:grpSp>
          <p:sp>
            <p:nvSpPr>
              <p:cNvPr id="43088" name="CaixaDeTexto 11"/>
              <p:cNvSpPr txBox="1">
                <a:spLocks noChangeArrowheads="1"/>
              </p:cNvSpPr>
              <p:nvPr/>
            </p:nvSpPr>
            <p:spPr bwMode="auto">
              <a:xfrm>
                <a:off x="6520166" y="1915931"/>
                <a:ext cx="757178" cy="215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i="1">
                    <a:solidFill>
                      <a:srgbClr val="D9D9D9"/>
                    </a:solidFill>
                    <a:cs typeface="Arial" panose="020B0604020202020204" pitchFamily="34" charset="0"/>
                  </a:rPr>
                  <a:t>Repr. Jaguari</a:t>
                </a:r>
              </a:p>
            </p:txBody>
          </p:sp>
          <p:sp>
            <p:nvSpPr>
              <p:cNvPr id="43089" name="CaixaDeTexto 61"/>
              <p:cNvSpPr txBox="1">
                <a:spLocks noChangeArrowheads="1"/>
              </p:cNvSpPr>
              <p:nvPr/>
            </p:nvSpPr>
            <p:spPr bwMode="auto">
              <a:xfrm>
                <a:off x="6874151" y="4046301"/>
                <a:ext cx="755590" cy="215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i="1">
                    <a:solidFill>
                      <a:srgbClr val="D9D9D9"/>
                    </a:solidFill>
                    <a:cs typeface="Arial" panose="020B0604020202020204" pitchFamily="34" charset="0"/>
                  </a:rPr>
                  <a:t>Repr. Biritiba</a:t>
                </a:r>
              </a:p>
            </p:txBody>
          </p:sp>
          <p:sp>
            <p:nvSpPr>
              <p:cNvPr id="43090" name="CaixaDeTexto 62"/>
              <p:cNvSpPr txBox="1">
                <a:spLocks noChangeArrowheads="1"/>
              </p:cNvSpPr>
              <p:nvPr/>
            </p:nvSpPr>
            <p:spPr bwMode="auto">
              <a:xfrm>
                <a:off x="6204279" y="4162186"/>
                <a:ext cx="720668" cy="2143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i="1">
                    <a:solidFill>
                      <a:srgbClr val="D9D9D9"/>
                    </a:solidFill>
                    <a:cs typeface="Arial" panose="020B0604020202020204" pitchFamily="34" charset="0"/>
                  </a:rPr>
                  <a:t>Repr. Jundiaí</a:t>
                </a:r>
              </a:p>
            </p:txBody>
          </p:sp>
          <p:sp>
            <p:nvSpPr>
              <p:cNvPr id="43091" name="CaixaDeTexto 63"/>
              <p:cNvSpPr txBox="1">
                <a:spLocks noChangeArrowheads="1"/>
              </p:cNvSpPr>
              <p:nvPr/>
            </p:nvSpPr>
            <p:spPr bwMode="auto">
              <a:xfrm>
                <a:off x="7878958" y="4098688"/>
                <a:ext cx="934964" cy="215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i="1">
                    <a:solidFill>
                      <a:srgbClr val="D9D9D9"/>
                    </a:solidFill>
                    <a:cs typeface="Arial" panose="020B0604020202020204" pitchFamily="34" charset="0"/>
                  </a:rPr>
                  <a:t>Repr. Ponte Nova</a:t>
                </a:r>
              </a:p>
            </p:txBody>
          </p:sp>
          <p:sp>
            <p:nvSpPr>
              <p:cNvPr id="43092" name="CaixaDeTexto 64"/>
              <p:cNvSpPr txBox="1">
                <a:spLocks noChangeArrowheads="1"/>
              </p:cNvSpPr>
              <p:nvPr/>
            </p:nvSpPr>
            <p:spPr bwMode="auto">
              <a:xfrm>
                <a:off x="4756594" y="1255547"/>
                <a:ext cx="828609" cy="215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i="1">
                    <a:solidFill>
                      <a:srgbClr val="D9D9D9"/>
                    </a:solidFill>
                    <a:cs typeface="Arial" panose="020B0604020202020204" pitchFamily="34" charset="0"/>
                  </a:rPr>
                  <a:t>Repr. Atibainha</a:t>
                </a:r>
              </a:p>
            </p:txBody>
          </p:sp>
          <p:sp>
            <p:nvSpPr>
              <p:cNvPr id="43093" name="CaixaDeTexto 65"/>
              <p:cNvSpPr txBox="1">
                <a:spLocks noChangeArrowheads="1"/>
              </p:cNvSpPr>
              <p:nvPr/>
            </p:nvSpPr>
            <p:spPr bwMode="auto">
              <a:xfrm>
                <a:off x="5486786" y="4319344"/>
                <a:ext cx="719080" cy="338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i="1">
                    <a:solidFill>
                      <a:srgbClr val="D9D9D9"/>
                    </a:solidFill>
                    <a:cs typeface="Arial" panose="020B0604020202020204" pitchFamily="34" charset="0"/>
                  </a:rPr>
                  <a:t>Repr. Taiaçupeba</a:t>
                </a:r>
              </a:p>
            </p:txBody>
          </p:sp>
          <p:sp>
            <p:nvSpPr>
              <p:cNvPr id="43094" name="CaixaDeTexto 66"/>
              <p:cNvSpPr txBox="1">
                <a:spLocks noChangeArrowheads="1"/>
              </p:cNvSpPr>
              <p:nvPr/>
            </p:nvSpPr>
            <p:spPr bwMode="auto">
              <a:xfrm>
                <a:off x="3815281" y="5536926"/>
                <a:ext cx="611140" cy="3397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b="1" i="1">
                    <a:solidFill>
                      <a:srgbClr val="D9D9D9"/>
                    </a:solidFill>
                    <a:cs typeface="Arial" panose="020B0604020202020204" pitchFamily="34" charset="0"/>
                  </a:rPr>
                  <a:t>Repr.  Billings</a:t>
                </a:r>
              </a:p>
            </p:txBody>
          </p:sp>
          <p:sp>
            <p:nvSpPr>
              <p:cNvPr id="43095" name="CaixaDeTexto 67"/>
              <p:cNvSpPr txBox="1">
                <a:spLocks noChangeArrowheads="1"/>
              </p:cNvSpPr>
              <p:nvPr/>
            </p:nvSpPr>
            <p:spPr bwMode="auto">
              <a:xfrm>
                <a:off x="2459663" y="5194035"/>
                <a:ext cx="792100" cy="338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i="1">
                    <a:solidFill>
                      <a:srgbClr val="D9D9D9"/>
                    </a:solidFill>
                    <a:cs typeface="Arial" panose="020B0604020202020204" pitchFamily="34" charset="0"/>
                  </a:rPr>
                  <a:t>Repr. Guarapiranga</a:t>
                </a:r>
              </a:p>
            </p:txBody>
          </p:sp>
          <p:sp>
            <p:nvSpPr>
              <p:cNvPr id="43096" name="CaixaDeTexto 68"/>
              <p:cNvSpPr txBox="1">
                <a:spLocks noChangeArrowheads="1"/>
              </p:cNvSpPr>
              <p:nvPr/>
            </p:nvSpPr>
            <p:spPr bwMode="auto">
              <a:xfrm>
                <a:off x="65903" y="5833780"/>
                <a:ext cx="911153" cy="338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i="1">
                    <a:solidFill>
                      <a:srgbClr val="D9D9D9"/>
                    </a:solidFill>
                    <a:cs typeface="Arial" panose="020B0604020202020204" pitchFamily="34" charset="0"/>
                  </a:rPr>
                  <a:t>Repr. Cachoeira do França</a:t>
                </a:r>
              </a:p>
            </p:txBody>
          </p:sp>
          <p:sp>
            <p:nvSpPr>
              <p:cNvPr id="43097" name="CaixaDeTexto 69"/>
              <p:cNvSpPr txBox="1">
                <a:spLocks noChangeArrowheads="1"/>
              </p:cNvSpPr>
              <p:nvPr/>
            </p:nvSpPr>
            <p:spPr bwMode="auto">
              <a:xfrm>
                <a:off x="1940592" y="4906704"/>
                <a:ext cx="792099" cy="2174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i="1">
                    <a:solidFill>
                      <a:srgbClr val="D9D9D9"/>
                    </a:solidFill>
                    <a:cs typeface="Arial" panose="020B0604020202020204" pitchFamily="34" charset="0"/>
                  </a:rPr>
                  <a:t>Repr. P. Beicht</a:t>
                </a:r>
              </a:p>
            </p:txBody>
          </p:sp>
          <p:sp>
            <p:nvSpPr>
              <p:cNvPr id="43098" name="CaixaDeTexto 70"/>
              <p:cNvSpPr txBox="1">
                <a:spLocks noChangeArrowheads="1"/>
              </p:cNvSpPr>
              <p:nvPr/>
            </p:nvSpPr>
            <p:spPr bwMode="auto">
              <a:xfrm>
                <a:off x="7669425" y="3549427"/>
                <a:ext cx="936551" cy="2143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i="1">
                    <a:solidFill>
                      <a:srgbClr val="D9D9D9"/>
                    </a:solidFill>
                    <a:cs typeface="Arial" panose="020B0604020202020204" pitchFamily="34" charset="0"/>
                  </a:rPr>
                  <a:t>Repr. Paraitinga</a:t>
                </a:r>
              </a:p>
            </p:txBody>
          </p:sp>
          <p:sp>
            <p:nvSpPr>
              <p:cNvPr id="41" name="Retângulo 40"/>
              <p:cNvSpPr/>
              <p:nvPr/>
            </p:nvSpPr>
            <p:spPr>
              <a:xfrm>
                <a:off x="5859818" y="5035289"/>
                <a:ext cx="720668" cy="12223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3100" name="CaixaDeTexto 73"/>
              <p:cNvSpPr txBox="1">
                <a:spLocks noChangeArrowheads="1"/>
              </p:cNvSpPr>
              <p:nvPr/>
            </p:nvSpPr>
            <p:spPr bwMode="auto">
              <a:xfrm>
                <a:off x="5789974" y="4989252"/>
                <a:ext cx="854007" cy="215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b="1">
                    <a:solidFill>
                      <a:srgbClr val="000000"/>
                    </a:solidFill>
                    <a:cs typeface="Arial" panose="020B0604020202020204" pitchFamily="34" charset="0"/>
                  </a:rPr>
                  <a:t>Itatinga-Jundiaí</a:t>
                </a:r>
              </a:p>
            </p:txBody>
          </p:sp>
          <p:sp>
            <p:nvSpPr>
              <p:cNvPr id="76" name="Retângulo 75"/>
              <p:cNvSpPr/>
              <p:nvPr/>
            </p:nvSpPr>
            <p:spPr>
              <a:xfrm>
                <a:off x="564338" y="4630486"/>
                <a:ext cx="827021" cy="122235"/>
              </a:xfrm>
              <a:prstGeom prst="rect">
                <a:avLst/>
              </a:prstGeom>
              <a:solidFill>
                <a:srgbClr val="FF00FF">
                  <a:alpha val="36863"/>
                </a:srgb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77" name="Retângulo 76"/>
              <p:cNvSpPr/>
              <p:nvPr/>
            </p:nvSpPr>
            <p:spPr>
              <a:xfrm>
                <a:off x="3521616" y="4270133"/>
                <a:ext cx="971473" cy="12223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78" name="Retângulo 77"/>
              <p:cNvSpPr/>
              <p:nvPr/>
            </p:nvSpPr>
            <p:spPr>
              <a:xfrm>
                <a:off x="999279" y="5841718"/>
                <a:ext cx="934963" cy="12223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79" name="Retângulo 78"/>
              <p:cNvSpPr/>
              <p:nvPr/>
            </p:nvSpPr>
            <p:spPr>
              <a:xfrm>
                <a:off x="2132664" y="6614810"/>
                <a:ext cx="880992" cy="122235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80" name="Retângulo 79"/>
              <p:cNvSpPr/>
              <p:nvPr/>
            </p:nvSpPr>
            <p:spPr>
              <a:xfrm>
                <a:off x="4418483" y="4740021"/>
                <a:ext cx="900041" cy="12223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81" name="Retângulo 80"/>
              <p:cNvSpPr/>
              <p:nvPr/>
            </p:nvSpPr>
            <p:spPr>
              <a:xfrm>
                <a:off x="4535948" y="5560737"/>
                <a:ext cx="828609" cy="122235"/>
              </a:xfrm>
              <a:prstGeom prst="rect">
                <a:avLst/>
              </a:prstGeom>
              <a:solidFill>
                <a:srgbClr val="92D05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82" name="Retângulo 81"/>
              <p:cNvSpPr/>
              <p:nvPr/>
            </p:nvSpPr>
            <p:spPr>
              <a:xfrm>
                <a:off x="6867800" y="4879718"/>
                <a:ext cx="827022" cy="122234"/>
              </a:xfrm>
              <a:prstGeom prst="rect">
                <a:avLst/>
              </a:prstGeom>
              <a:solidFill>
                <a:srgbClr val="92D05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3108" name="CaixaDeTexto 72"/>
              <p:cNvSpPr txBox="1">
                <a:spLocks noChangeArrowheads="1"/>
              </p:cNvSpPr>
              <p:nvPr/>
            </p:nvSpPr>
            <p:spPr bwMode="auto">
              <a:xfrm>
                <a:off x="6791608" y="4830506"/>
                <a:ext cx="973060" cy="215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b="1">
                    <a:solidFill>
                      <a:srgbClr val="000000"/>
                    </a:solidFill>
                    <a:cs typeface="Arial" panose="020B0604020202020204" pitchFamily="34" charset="0"/>
                  </a:rPr>
                  <a:t>Itapanhaú-Biritiba</a:t>
                </a:r>
              </a:p>
            </p:txBody>
          </p:sp>
          <p:sp>
            <p:nvSpPr>
              <p:cNvPr id="83" name="Retângulo 82"/>
              <p:cNvSpPr/>
              <p:nvPr/>
            </p:nvSpPr>
            <p:spPr>
              <a:xfrm>
                <a:off x="8044045" y="4578100"/>
                <a:ext cx="863532" cy="25081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3110" name="CaixaDeTexto 71"/>
              <p:cNvSpPr txBox="1">
                <a:spLocks noChangeArrowheads="1"/>
              </p:cNvSpPr>
              <p:nvPr/>
            </p:nvSpPr>
            <p:spPr bwMode="auto">
              <a:xfrm>
                <a:off x="7978963" y="4536826"/>
                <a:ext cx="1000046" cy="33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b="1">
                    <a:solidFill>
                      <a:srgbClr val="000000"/>
                    </a:solidFill>
                    <a:cs typeface="Arial" panose="020B0604020202020204" pitchFamily="34" charset="0"/>
                  </a:rPr>
                  <a:t>Guaratuba-P. Nova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i="1">
                    <a:solidFill>
                      <a:srgbClr val="000000"/>
                    </a:solidFill>
                    <a:cs typeface="Arial" panose="020B0604020202020204" pitchFamily="34" charset="0"/>
                  </a:rPr>
                  <a:t>(concluído)</a:t>
                </a:r>
              </a:p>
            </p:txBody>
          </p:sp>
          <p:sp>
            <p:nvSpPr>
              <p:cNvPr id="43111" name="CaixaDeTexto 83"/>
              <p:cNvSpPr txBox="1">
                <a:spLocks noChangeArrowheads="1"/>
              </p:cNvSpPr>
              <p:nvPr/>
            </p:nvSpPr>
            <p:spPr bwMode="auto">
              <a:xfrm>
                <a:off x="4454993" y="5513113"/>
                <a:ext cx="971473" cy="215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b="1">
                    <a:solidFill>
                      <a:srgbClr val="000000"/>
                    </a:solidFill>
                    <a:cs typeface="Arial" panose="020B0604020202020204" pitchFamily="34" charset="0"/>
                  </a:rPr>
                  <a:t>R. Pequeno-R. Gde</a:t>
                </a:r>
              </a:p>
            </p:txBody>
          </p:sp>
          <p:sp>
            <p:nvSpPr>
              <p:cNvPr id="86" name="Retângulo 85"/>
              <p:cNvSpPr/>
              <p:nvPr/>
            </p:nvSpPr>
            <p:spPr>
              <a:xfrm>
                <a:off x="4632778" y="4012965"/>
                <a:ext cx="792100" cy="12223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3113" name="CaixaDeTexto 84"/>
              <p:cNvSpPr txBox="1">
                <a:spLocks noChangeArrowheads="1"/>
              </p:cNvSpPr>
              <p:nvPr/>
            </p:nvSpPr>
            <p:spPr bwMode="auto">
              <a:xfrm>
                <a:off x="4470867" y="3963753"/>
                <a:ext cx="1114337" cy="215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b="1">
                    <a:solidFill>
                      <a:srgbClr val="000000"/>
                    </a:solidFill>
                    <a:cs typeface="Arial" panose="020B0604020202020204" pitchFamily="34" charset="0"/>
                  </a:rPr>
                  <a:t>Guaió-Taiaçupeba</a:t>
                </a:r>
              </a:p>
            </p:txBody>
          </p:sp>
          <p:sp>
            <p:nvSpPr>
              <p:cNvPr id="43114" name="CaixaDeTexto 86"/>
              <p:cNvSpPr txBox="1">
                <a:spLocks noChangeArrowheads="1"/>
              </p:cNvSpPr>
              <p:nvPr/>
            </p:nvSpPr>
            <p:spPr bwMode="auto">
              <a:xfrm>
                <a:off x="4337527" y="4686048"/>
                <a:ext cx="1044492" cy="2143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b="1">
                    <a:solidFill>
                      <a:srgbClr val="000000"/>
                    </a:solidFill>
                    <a:cs typeface="Arial" panose="020B0604020202020204" pitchFamily="34" charset="0"/>
                  </a:rPr>
                  <a:t>Rio Gde-Taiaçupeba</a:t>
                </a:r>
              </a:p>
            </p:txBody>
          </p:sp>
          <p:sp>
            <p:nvSpPr>
              <p:cNvPr id="88" name="Retângulo 87"/>
              <p:cNvSpPr/>
              <p:nvPr/>
            </p:nvSpPr>
            <p:spPr>
              <a:xfrm>
                <a:off x="5453451" y="1700036"/>
                <a:ext cx="828609" cy="122235"/>
              </a:xfrm>
              <a:prstGeom prst="rect">
                <a:avLst/>
              </a:prstGeom>
              <a:solidFill>
                <a:srgbClr val="92D05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3116" name="CaixaDeTexto 1"/>
              <p:cNvSpPr txBox="1">
                <a:spLocks noChangeArrowheads="1"/>
              </p:cNvSpPr>
              <p:nvPr/>
            </p:nvSpPr>
            <p:spPr bwMode="auto">
              <a:xfrm>
                <a:off x="5393130" y="1647650"/>
                <a:ext cx="934964" cy="215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b="1">
                    <a:solidFill>
                      <a:srgbClr val="000000"/>
                    </a:solidFill>
                    <a:cs typeface="Arial" panose="020B0604020202020204" pitchFamily="34" charset="0"/>
                  </a:rPr>
                  <a:t>Jaguari-Atibainha</a:t>
                </a:r>
              </a:p>
            </p:txBody>
          </p:sp>
          <p:sp>
            <p:nvSpPr>
              <p:cNvPr id="43117" name="CaixaDeTexto 88"/>
              <p:cNvSpPr txBox="1">
                <a:spLocks noChangeArrowheads="1"/>
              </p:cNvSpPr>
              <p:nvPr/>
            </p:nvSpPr>
            <p:spPr bwMode="auto">
              <a:xfrm>
                <a:off x="451635" y="4587625"/>
                <a:ext cx="1044492" cy="215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b="1">
                    <a:solidFill>
                      <a:srgbClr val="000000"/>
                    </a:solidFill>
                    <a:cs typeface="Arial" panose="020B0604020202020204" pitchFamily="34" charset="0"/>
                  </a:rPr>
                  <a:t>Sist. São Lourenço</a:t>
                </a:r>
              </a:p>
            </p:txBody>
          </p:sp>
          <p:sp>
            <p:nvSpPr>
              <p:cNvPr id="43118" name="CaixaDeTexto 89"/>
              <p:cNvSpPr txBox="1">
                <a:spLocks noChangeArrowheads="1"/>
              </p:cNvSpPr>
              <p:nvPr/>
            </p:nvSpPr>
            <p:spPr bwMode="auto">
              <a:xfrm>
                <a:off x="2051708" y="6564012"/>
                <a:ext cx="1044492" cy="215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b="1">
                    <a:solidFill>
                      <a:srgbClr val="000000"/>
                    </a:solidFill>
                    <a:cs typeface="Arial" panose="020B0604020202020204" pitchFamily="34" charset="0"/>
                  </a:rPr>
                  <a:t>Alto Juquiá-Sta Rita</a:t>
                </a:r>
              </a:p>
            </p:txBody>
          </p:sp>
          <p:sp>
            <p:nvSpPr>
              <p:cNvPr id="43119" name="CaixaDeTexto 90"/>
              <p:cNvSpPr txBox="1">
                <a:spLocks noChangeArrowheads="1"/>
              </p:cNvSpPr>
              <p:nvPr/>
            </p:nvSpPr>
            <p:spPr bwMode="auto">
              <a:xfrm>
                <a:off x="3445423" y="4216160"/>
                <a:ext cx="1115923" cy="215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b="1">
                    <a:solidFill>
                      <a:srgbClr val="000000"/>
                    </a:solidFill>
                    <a:cs typeface="Arial" panose="020B0604020202020204" pitchFamily="34" charset="0"/>
                  </a:rPr>
                  <a:t>Ampliação p/ 16 m³/s</a:t>
                </a:r>
              </a:p>
            </p:txBody>
          </p:sp>
          <p:sp>
            <p:nvSpPr>
              <p:cNvPr id="61" name="Retângulo 60"/>
              <p:cNvSpPr/>
              <p:nvPr/>
            </p:nvSpPr>
            <p:spPr>
              <a:xfrm>
                <a:off x="3466058" y="4419354"/>
                <a:ext cx="126990" cy="90485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3121" name="CaixaDeTexto 92"/>
              <p:cNvSpPr txBox="1">
                <a:spLocks noChangeArrowheads="1"/>
              </p:cNvSpPr>
              <p:nvPr/>
            </p:nvSpPr>
            <p:spPr bwMode="auto">
              <a:xfrm>
                <a:off x="883401" y="5790919"/>
                <a:ext cx="1160370" cy="215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b="1">
                    <a:solidFill>
                      <a:srgbClr val="000000"/>
                    </a:solidFill>
                    <a:cs typeface="Arial" panose="020B0604020202020204" pitchFamily="34" charset="0"/>
                  </a:rPr>
                  <a:t>São Lourenço-Lavras</a:t>
                </a:r>
              </a:p>
            </p:txBody>
          </p:sp>
        </p:grpSp>
        <p:grpSp>
          <p:nvGrpSpPr>
            <p:cNvPr id="43013" name="Grupo 3078"/>
            <p:cNvGrpSpPr>
              <a:grpSpLocks/>
            </p:cNvGrpSpPr>
            <p:nvPr/>
          </p:nvGrpSpPr>
          <p:grpSpPr bwMode="auto">
            <a:xfrm>
              <a:off x="7361930" y="5717718"/>
              <a:ext cx="1634209" cy="774281"/>
              <a:chOff x="7171930" y="5836468"/>
              <a:chExt cx="1634209" cy="774281"/>
            </a:xfrm>
          </p:grpSpPr>
          <p:cxnSp>
            <p:nvCxnSpPr>
              <p:cNvPr id="95" name="Conector reto 94"/>
              <p:cNvCxnSpPr/>
              <p:nvPr/>
            </p:nvCxnSpPr>
            <p:spPr>
              <a:xfrm>
                <a:off x="7177825" y="5962942"/>
                <a:ext cx="31271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078" name="CaixaDeTexto 3072"/>
              <p:cNvSpPr txBox="1">
                <a:spLocks noChangeArrowheads="1"/>
              </p:cNvSpPr>
              <p:nvPr/>
            </p:nvSpPr>
            <p:spPr bwMode="auto">
              <a:xfrm>
                <a:off x="7503237" y="5835945"/>
                <a:ext cx="684158" cy="246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1000">
                    <a:solidFill>
                      <a:srgbClr val="FF0000"/>
                    </a:solidFill>
                    <a:cs typeface="Arial" panose="020B0604020202020204" pitchFamily="34" charset="0"/>
                  </a:rPr>
                  <a:t>Existente</a:t>
                </a:r>
              </a:p>
            </p:txBody>
          </p:sp>
          <p:cxnSp>
            <p:nvCxnSpPr>
              <p:cNvPr id="99" name="Conector reto 98"/>
              <p:cNvCxnSpPr/>
              <p:nvPr/>
            </p:nvCxnSpPr>
            <p:spPr>
              <a:xfrm>
                <a:off x="7174650" y="6139149"/>
                <a:ext cx="314300" cy="0"/>
              </a:xfrm>
              <a:prstGeom prst="line">
                <a:avLst/>
              </a:prstGeom>
              <a:ln w="19050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Conector reto 99"/>
              <p:cNvCxnSpPr/>
              <p:nvPr/>
            </p:nvCxnSpPr>
            <p:spPr>
              <a:xfrm>
                <a:off x="7173062" y="6304245"/>
                <a:ext cx="314300" cy="0"/>
              </a:xfrm>
              <a:prstGeom prst="line">
                <a:avLst/>
              </a:prstGeom>
              <a:ln w="190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Conector reto 100"/>
              <p:cNvCxnSpPr/>
              <p:nvPr/>
            </p:nvCxnSpPr>
            <p:spPr>
              <a:xfrm>
                <a:off x="7171475" y="6491565"/>
                <a:ext cx="314300" cy="0"/>
              </a:xfrm>
              <a:prstGeom prst="line">
                <a:avLst/>
              </a:prstGeom>
              <a:ln w="190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082" name="CaixaDeTexto 101"/>
              <p:cNvSpPr txBox="1">
                <a:spLocks noChangeArrowheads="1"/>
              </p:cNvSpPr>
              <p:nvPr/>
            </p:nvSpPr>
            <p:spPr bwMode="auto">
              <a:xfrm>
                <a:off x="7504824" y="6005803"/>
                <a:ext cx="865119" cy="2460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1000">
                    <a:solidFill>
                      <a:srgbClr val="FF00FF"/>
                    </a:solidFill>
                    <a:cs typeface="Arial" panose="020B0604020202020204" pitchFamily="34" charset="0"/>
                  </a:rPr>
                  <a:t>Em Execução</a:t>
                </a:r>
              </a:p>
            </p:txBody>
          </p:sp>
          <p:sp>
            <p:nvSpPr>
              <p:cNvPr id="43083" name="CaixaDeTexto 102"/>
              <p:cNvSpPr txBox="1">
                <a:spLocks noChangeArrowheads="1"/>
              </p:cNvSpPr>
              <p:nvPr/>
            </p:nvSpPr>
            <p:spPr bwMode="auto">
              <a:xfrm>
                <a:off x="7509586" y="6177248"/>
                <a:ext cx="1136560" cy="2460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1000">
                    <a:solidFill>
                      <a:srgbClr val="FFFF00"/>
                    </a:solidFill>
                    <a:cs typeface="Arial" panose="020B0604020202020204" pitchFamily="34" charset="0"/>
                  </a:rPr>
                  <a:t>Emergencial 2015</a:t>
                </a:r>
              </a:p>
            </p:txBody>
          </p:sp>
          <p:sp>
            <p:nvSpPr>
              <p:cNvPr id="43084" name="CaixaDeTexto 103"/>
              <p:cNvSpPr txBox="1">
                <a:spLocks noChangeArrowheads="1"/>
              </p:cNvSpPr>
              <p:nvPr/>
            </p:nvSpPr>
            <p:spPr bwMode="auto">
              <a:xfrm>
                <a:off x="7509586" y="6364568"/>
                <a:ext cx="1296884" cy="2460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1000">
                    <a:solidFill>
                      <a:srgbClr val="92D050"/>
                    </a:solidFill>
                    <a:cs typeface="Arial" panose="020B0604020202020204" pitchFamily="34" charset="0"/>
                  </a:rPr>
                  <a:t>Em Desenvolvimento</a:t>
                </a:r>
              </a:p>
            </p:txBody>
          </p:sp>
        </p:grpSp>
        <p:sp>
          <p:nvSpPr>
            <p:cNvPr id="43014" name="CaixaDeTexto 3074"/>
            <p:cNvSpPr txBox="1">
              <a:spLocks noChangeArrowheads="1"/>
            </p:cNvSpPr>
            <p:nvPr/>
          </p:nvSpPr>
          <p:spPr bwMode="auto">
            <a:xfrm>
              <a:off x="323058" y="440480"/>
              <a:ext cx="4416075" cy="3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1800" b="1" i="1">
                  <a:solidFill>
                    <a:srgbClr val="F2F2F2"/>
                  </a:solidFill>
                  <a:cs typeface="Arial" panose="020B0604020202020204" pitchFamily="34" charset="0"/>
                </a:rPr>
                <a:t>POSSIBILIDADES DE APORTES PARA A RMSP</a:t>
              </a:r>
            </a:p>
          </p:txBody>
        </p:sp>
        <p:sp>
          <p:nvSpPr>
            <p:cNvPr id="111" name="Triângulo isósceles 110"/>
            <p:cNvSpPr/>
            <p:nvPr/>
          </p:nvSpPr>
          <p:spPr>
            <a:xfrm rot="18360000">
              <a:off x="3665272" y="5673542"/>
              <a:ext cx="71436" cy="73019"/>
            </a:xfrm>
            <a:prstGeom prst="triangle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3" name="Retângulo 112"/>
            <p:cNvSpPr/>
            <p:nvPr/>
          </p:nvSpPr>
          <p:spPr>
            <a:xfrm>
              <a:off x="2492998" y="5644172"/>
              <a:ext cx="971473" cy="12223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3017" name="CaixaDeTexto 111"/>
            <p:cNvSpPr txBox="1">
              <a:spLocks noChangeArrowheads="1"/>
            </p:cNvSpPr>
            <p:nvPr/>
          </p:nvSpPr>
          <p:spPr bwMode="auto">
            <a:xfrm>
              <a:off x="2412042" y="5591786"/>
              <a:ext cx="1115925" cy="214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800" b="1">
                  <a:solidFill>
                    <a:srgbClr val="000000"/>
                  </a:solidFill>
                  <a:cs typeface="Arial" panose="020B0604020202020204" pitchFamily="34" charset="0"/>
                </a:rPr>
                <a:t>Ampliação p/ 5 m³/s</a:t>
              </a:r>
            </a:p>
          </p:txBody>
        </p:sp>
        <p:sp>
          <p:nvSpPr>
            <p:cNvPr id="43018" name="CaixaDeTexto 108"/>
            <p:cNvSpPr txBox="1">
              <a:spLocks noChangeArrowheads="1"/>
            </p:cNvSpPr>
            <p:nvPr/>
          </p:nvSpPr>
          <p:spPr bwMode="auto">
            <a:xfrm>
              <a:off x="3454947" y="5729895"/>
              <a:ext cx="757177" cy="338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800" b="1" i="1">
                  <a:solidFill>
                    <a:srgbClr val="FFFFFF"/>
                  </a:solidFill>
                  <a:cs typeface="Arial" panose="020B0604020202020204" pitchFamily="34" charset="0"/>
                </a:rPr>
                <a:t>EEAB Taquacetuba</a:t>
              </a:r>
            </a:p>
          </p:txBody>
        </p:sp>
        <p:grpSp>
          <p:nvGrpSpPr>
            <p:cNvPr id="43019" name="Grupo 93"/>
            <p:cNvGrpSpPr>
              <a:grpSpLocks/>
            </p:cNvGrpSpPr>
            <p:nvPr/>
          </p:nvGrpSpPr>
          <p:grpSpPr bwMode="auto">
            <a:xfrm>
              <a:off x="105029" y="19803"/>
              <a:ext cx="8920800" cy="6804000"/>
              <a:chOff x="105029" y="19803"/>
              <a:chExt cx="8920800" cy="6804000"/>
            </a:xfrm>
          </p:grpSpPr>
          <p:pic>
            <p:nvPicPr>
              <p:cNvPr id="43074" name="Picture 2"/>
              <p:cNvPicPr preferRelativeResize="0"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5029" y="19803"/>
                <a:ext cx="8920800" cy="680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4" name="Triângulo isósceles 113"/>
              <p:cNvSpPr/>
              <p:nvPr/>
            </p:nvSpPr>
            <p:spPr>
              <a:xfrm rot="18360000">
                <a:off x="3277159" y="6152161"/>
                <a:ext cx="71435" cy="71432"/>
              </a:xfrm>
              <a:prstGeom prst="triangle">
                <a:avLst/>
              </a:prstGeom>
              <a:solidFill>
                <a:srgbClr val="FF0000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3076" name="CaixaDeTexto 114"/>
              <p:cNvSpPr txBox="1">
                <a:spLocks noChangeArrowheads="1"/>
              </p:cNvSpPr>
              <p:nvPr/>
            </p:nvSpPr>
            <p:spPr bwMode="auto">
              <a:xfrm>
                <a:off x="3100963" y="6199783"/>
                <a:ext cx="757178" cy="3397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800" b="1" i="1">
                    <a:solidFill>
                      <a:srgbClr val="FFFFFF"/>
                    </a:solidFill>
                    <a:cs typeface="Arial" panose="020B0604020202020204" pitchFamily="34" charset="0"/>
                  </a:rPr>
                  <a:t>Captação Capivari</a:t>
                </a:r>
              </a:p>
            </p:txBody>
          </p:sp>
        </p:grpSp>
        <p:grpSp>
          <p:nvGrpSpPr>
            <p:cNvPr id="43020" name="Grupo 116"/>
            <p:cNvGrpSpPr>
              <a:grpSpLocks/>
            </p:cNvGrpSpPr>
            <p:nvPr/>
          </p:nvGrpSpPr>
          <p:grpSpPr bwMode="auto">
            <a:xfrm>
              <a:off x="828794" y="3745680"/>
              <a:ext cx="1628087" cy="2491632"/>
              <a:chOff x="1852586" y="3047015"/>
              <a:chExt cx="1337326" cy="1856661"/>
            </a:xfrm>
          </p:grpSpPr>
          <p:grpSp>
            <p:nvGrpSpPr>
              <p:cNvPr id="118" name="Grupo 117"/>
              <p:cNvGrpSpPr/>
              <p:nvPr/>
            </p:nvGrpSpPr>
            <p:grpSpPr>
              <a:xfrm>
                <a:off x="1894568" y="3047015"/>
                <a:ext cx="1295344" cy="1828937"/>
                <a:chOff x="1850678" y="3186225"/>
                <a:chExt cx="1295344" cy="1828937"/>
              </a:xfrm>
              <a:solidFill>
                <a:srgbClr val="FF00FF"/>
              </a:solidFill>
            </p:grpSpPr>
            <p:cxnSp>
              <p:nvCxnSpPr>
                <p:cNvPr id="121" name="Conector reto 120"/>
                <p:cNvCxnSpPr/>
                <p:nvPr/>
              </p:nvCxnSpPr>
              <p:spPr>
                <a:xfrm rot="240000" flipV="1">
                  <a:off x="1850678" y="4583114"/>
                  <a:ext cx="72008" cy="432048"/>
                </a:xfrm>
                <a:prstGeom prst="line">
                  <a:avLst/>
                </a:prstGeom>
                <a:grpFill/>
                <a:ln w="12700">
                  <a:solidFill>
                    <a:srgbClr val="FF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Conector reto 121"/>
                <p:cNvCxnSpPr/>
                <p:nvPr/>
              </p:nvCxnSpPr>
              <p:spPr>
                <a:xfrm rot="360000" flipV="1">
                  <a:off x="1958909" y="4178340"/>
                  <a:ext cx="324000" cy="432048"/>
                </a:xfrm>
                <a:prstGeom prst="line">
                  <a:avLst/>
                </a:prstGeom>
                <a:grpFill/>
                <a:ln w="12700">
                  <a:solidFill>
                    <a:srgbClr val="FF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Conector reto 122"/>
                <p:cNvCxnSpPr/>
                <p:nvPr/>
              </p:nvCxnSpPr>
              <p:spPr>
                <a:xfrm rot="360000">
                  <a:off x="2326548" y="3753607"/>
                  <a:ext cx="0" cy="445557"/>
                </a:xfrm>
                <a:prstGeom prst="line">
                  <a:avLst/>
                </a:prstGeom>
                <a:grpFill/>
                <a:ln w="12700">
                  <a:solidFill>
                    <a:srgbClr val="FF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Conector reto 123"/>
                <p:cNvCxnSpPr/>
                <p:nvPr/>
              </p:nvCxnSpPr>
              <p:spPr>
                <a:xfrm rot="-660000">
                  <a:off x="2342520" y="3747512"/>
                  <a:ext cx="141248" cy="0"/>
                </a:xfrm>
                <a:prstGeom prst="line">
                  <a:avLst/>
                </a:prstGeom>
                <a:grpFill/>
                <a:ln w="12700">
                  <a:solidFill>
                    <a:srgbClr val="FF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Conector reto 124"/>
                <p:cNvCxnSpPr/>
                <p:nvPr/>
              </p:nvCxnSpPr>
              <p:spPr>
                <a:xfrm flipV="1">
                  <a:off x="2482471" y="3356992"/>
                  <a:ext cx="217321" cy="377044"/>
                </a:xfrm>
                <a:prstGeom prst="line">
                  <a:avLst/>
                </a:prstGeom>
                <a:grpFill/>
                <a:ln w="12700">
                  <a:solidFill>
                    <a:srgbClr val="FF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Conector reto 125"/>
                <p:cNvCxnSpPr/>
                <p:nvPr/>
              </p:nvCxnSpPr>
              <p:spPr>
                <a:xfrm rot="-480000" flipV="1">
                  <a:off x="2678022" y="3186225"/>
                  <a:ext cx="468000" cy="144016"/>
                </a:xfrm>
                <a:prstGeom prst="line">
                  <a:avLst/>
                </a:prstGeom>
                <a:grpFill/>
                <a:ln w="12700">
                  <a:solidFill>
                    <a:srgbClr val="FF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9" name="Triângulo isósceles 118"/>
              <p:cNvSpPr/>
              <p:nvPr/>
            </p:nvSpPr>
            <p:spPr>
              <a:xfrm>
                <a:off x="1853108" y="4849687"/>
                <a:ext cx="53460" cy="54414"/>
              </a:xfrm>
              <a:prstGeom prst="triangle">
                <a:avLst/>
              </a:prstGeom>
              <a:solidFill>
                <a:srgbClr val="FF00FF"/>
              </a:solidFill>
              <a:ln w="6350">
                <a:solidFill>
                  <a:srgbClr val="FF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20" name="Retângulo 119"/>
              <p:cNvSpPr/>
              <p:nvPr/>
            </p:nvSpPr>
            <p:spPr>
              <a:xfrm>
                <a:off x="2343369" y="3594620"/>
                <a:ext cx="89968" cy="54414"/>
              </a:xfrm>
              <a:prstGeom prst="rect">
                <a:avLst/>
              </a:prstGeom>
              <a:solidFill>
                <a:srgbClr val="FF00FF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43021" name="Grupo 126"/>
            <p:cNvGrpSpPr>
              <a:grpSpLocks/>
            </p:cNvGrpSpPr>
            <p:nvPr/>
          </p:nvGrpSpPr>
          <p:grpSpPr bwMode="auto">
            <a:xfrm>
              <a:off x="1918369" y="3195080"/>
              <a:ext cx="6254254" cy="2151780"/>
              <a:chOff x="2743840" y="2646438"/>
              <a:chExt cx="5137280" cy="1603418"/>
            </a:xfrm>
          </p:grpSpPr>
          <p:grpSp>
            <p:nvGrpSpPr>
              <p:cNvPr id="43053" name="Grupo 127"/>
              <p:cNvGrpSpPr>
                <a:grpSpLocks/>
              </p:cNvGrpSpPr>
              <p:nvPr/>
            </p:nvGrpSpPr>
            <p:grpSpPr bwMode="auto">
              <a:xfrm>
                <a:off x="2854957" y="2646438"/>
                <a:ext cx="4692126" cy="1466296"/>
                <a:chOff x="2854957" y="2646438"/>
                <a:chExt cx="4692126" cy="1466296"/>
              </a:xfrm>
            </p:grpSpPr>
            <p:sp>
              <p:nvSpPr>
                <p:cNvPr id="138" name="Retângulo 137"/>
                <p:cNvSpPr/>
                <p:nvPr/>
              </p:nvSpPr>
              <p:spPr>
                <a:xfrm>
                  <a:off x="4011209" y="3523889"/>
                  <a:ext cx="89968" cy="53231"/>
                </a:xfrm>
                <a:prstGeom prst="rect">
                  <a:avLst/>
                </a:prstGeom>
                <a:solidFill>
                  <a:srgbClr val="FF0000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39" name="Retângulo 138"/>
                <p:cNvSpPr/>
                <p:nvPr/>
              </p:nvSpPr>
              <p:spPr>
                <a:xfrm>
                  <a:off x="5850982" y="3316881"/>
                  <a:ext cx="89967" cy="53231"/>
                </a:xfrm>
                <a:prstGeom prst="rect">
                  <a:avLst/>
                </a:prstGeom>
                <a:solidFill>
                  <a:srgbClr val="FF0000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40" name="Retângulo 139"/>
                <p:cNvSpPr/>
                <p:nvPr/>
              </p:nvSpPr>
              <p:spPr>
                <a:xfrm>
                  <a:off x="5408967" y="4058565"/>
                  <a:ext cx="89968" cy="54414"/>
                </a:xfrm>
                <a:prstGeom prst="rect">
                  <a:avLst/>
                </a:prstGeom>
                <a:solidFill>
                  <a:srgbClr val="FF0000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41" name="Retângulo 140"/>
                <p:cNvSpPr/>
                <p:nvPr/>
              </p:nvSpPr>
              <p:spPr>
                <a:xfrm>
                  <a:off x="4751812" y="3953286"/>
                  <a:ext cx="89968" cy="54414"/>
                </a:xfrm>
                <a:prstGeom prst="rect">
                  <a:avLst/>
                </a:prstGeom>
                <a:solidFill>
                  <a:srgbClr val="FF0000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42" name="Retângulo 141"/>
                <p:cNvSpPr/>
                <p:nvPr/>
              </p:nvSpPr>
              <p:spPr>
                <a:xfrm>
                  <a:off x="4205487" y="2646170"/>
                  <a:ext cx="89967" cy="54414"/>
                </a:xfrm>
                <a:prstGeom prst="rect">
                  <a:avLst/>
                </a:prstGeom>
                <a:solidFill>
                  <a:srgbClr val="FF0000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43" name="Retângulo 142"/>
                <p:cNvSpPr/>
                <p:nvPr/>
              </p:nvSpPr>
              <p:spPr>
                <a:xfrm>
                  <a:off x="2854670" y="3585401"/>
                  <a:ext cx="89967" cy="54414"/>
                </a:xfrm>
                <a:prstGeom prst="rect">
                  <a:avLst/>
                </a:prstGeom>
                <a:solidFill>
                  <a:srgbClr val="FF0000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44" name="Retângulo 143"/>
                <p:cNvSpPr/>
                <p:nvPr/>
              </p:nvSpPr>
              <p:spPr>
                <a:xfrm>
                  <a:off x="3291468" y="3086213"/>
                  <a:ext cx="89968" cy="54414"/>
                </a:xfrm>
                <a:prstGeom prst="rect">
                  <a:avLst/>
                </a:prstGeom>
                <a:solidFill>
                  <a:srgbClr val="FF0000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45" name="Retângulo 144"/>
                <p:cNvSpPr/>
                <p:nvPr/>
              </p:nvSpPr>
              <p:spPr>
                <a:xfrm>
                  <a:off x="7457360" y="3579487"/>
                  <a:ext cx="89967" cy="53231"/>
                </a:xfrm>
                <a:prstGeom prst="rect">
                  <a:avLst/>
                </a:prstGeom>
                <a:solidFill>
                  <a:srgbClr val="FF0000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43054" name="Grupo 128"/>
              <p:cNvGrpSpPr>
                <a:grpSpLocks/>
              </p:cNvGrpSpPr>
              <p:nvPr/>
            </p:nvGrpSpPr>
            <p:grpSpPr bwMode="auto">
              <a:xfrm>
                <a:off x="2743840" y="2673378"/>
                <a:ext cx="5137280" cy="1576478"/>
                <a:chOff x="2743840" y="2673378"/>
                <a:chExt cx="5137280" cy="1576478"/>
              </a:xfrm>
            </p:grpSpPr>
            <p:sp>
              <p:nvSpPr>
                <p:cNvPr id="43055" name="CaixaDeTexto 129"/>
                <p:cNvSpPr txBox="1">
                  <a:spLocks noChangeArrowheads="1"/>
                </p:cNvSpPr>
                <p:nvPr/>
              </p:nvSpPr>
              <p:spPr bwMode="auto">
                <a:xfrm>
                  <a:off x="4114216" y="2673378"/>
                  <a:ext cx="818836" cy="160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pt-BR" altLang="pt-BR" sz="800" b="1" i="1">
                      <a:solidFill>
                        <a:srgbClr val="FFFFFF"/>
                      </a:solidFill>
                      <a:cs typeface="Arial" panose="020B0604020202020204" pitchFamily="34" charset="0"/>
                    </a:rPr>
                    <a:t>ETA Guaraú </a:t>
                  </a:r>
                </a:p>
              </p:txBody>
            </p:sp>
            <p:sp>
              <p:nvSpPr>
                <p:cNvPr id="43056" name="CaixaDeTexto 130"/>
                <p:cNvSpPr txBox="1">
                  <a:spLocks noChangeArrowheads="1"/>
                </p:cNvSpPr>
                <p:nvPr/>
              </p:nvSpPr>
              <p:spPr bwMode="auto">
                <a:xfrm>
                  <a:off x="3200197" y="3102774"/>
                  <a:ext cx="818836" cy="160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pt-BR" altLang="pt-BR" sz="800" b="1" i="1">
                      <a:solidFill>
                        <a:srgbClr val="FFFFFF"/>
                      </a:solidFill>
                      <a:cs typeface="Arial" panose="020B0604020202020204" pitchFamily="34" charset="0"/>
                    </a:rPr>
                    <a:t>ETA Bx. Cotia </a:t>
                  </a:r>
                </a:p>
              </p:txBody>
            </p:sp>
            <p:sp>
              <p:nvSpPr>
                <p:cNvPr id="43057" name="CaixaDeTexto 131"/>
                <p:cNvSpPr txBox="1">
                  <a:spLocks noChangeArrowheads="1"/>
                </p:cNvSpPr>
                <p:nvPr/>
              </p:nvSpPr>
              <p:spPr bwMode="auto">
                <a:xfrm>
                  <a:off x="4069884" y="3482488"/>
                  <a:ext cx="473308" cy="160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pt-BR" altLang="pt-BR" sz="800" b="1" i="1">
                      <a:solidFill>
                        <a:srgbClr val="FFFFFF"/>
                      </a:solidFill>
                      <a:cs typeface="Arial" panose="020B0604020202020204" pitchFamily="34" charset="0"/>
                    </a:rPr>
                    <a:t>ETA ABV </a:t>
                  </a:r>
                </a:p>
              </p:txBody>
            </p:sp>
            <p:sp>
              <p:nvSpPr>
                <p:cNvPr id="43058" name="CaixaDeTexto 132"/>
                <p:cNvSpPr txBox="1">
                  <a:spLocks noChangeArrowheads="1"/>
                </p:cNvSpPr>
                <p:nvPr/>
              </p:nvSpPr>
              <p:spPr bwMode="auto">
                <a:xfrm>
                  <a:off x="2743840" y="3613791"/>
                  <a:ext cx="963566" cy="160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pt-BR" altLang="pt-BR" sz="800" b="1" i="1">
                      <a:solidFill>
                        <a:srgbClr val="FFFFFF"/>
                      </a:solidFill>
                      <a:cs typeface="Arial" panose="020B0604020202020204" pitchFamily="34" charset="0"/>
                    </a:rPr>
                    <a:t>ETA Morro Gde</a:t>
                  </a:r>
                </a:p>
              </p:txBody>
            </p:sp>
            <p:sp>
              <p:nvSpPr>
                <p:cNvPr id="43059" name="CaixaDeTexto 133"/>
                <p:cNvSpPr txBox="1">
                  <a:spLocks noChangeArrowheads="1"/>
                </p:cNvSpPr>
                <p:nvPr/>
              </p:nvSpPr>
              <p:spPr bwMode="auto">
                <a:xfrm>
                  <a:off x="4382815" y="3798324"/>
                  <a:ext cx="590656" cy="2522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pt-BR" altLang="pt-BR" sz="800" b="1" i="1" dirty="0">
                      <a:solidFill>
                        <a:srgbClr val="FFFFFF"/>
                      </a:solidFill>
                      <a:cs typeface="Arial" panose="020B0604020202020204" pitchFamily="34" charset="0"/>
                    </a:rPr>
                    <a:t>ETA Rio Grande </a:t>
                  </a:r>
                </a:p>
              </p:txBody>
            </p:sp>
            <p:sp>
              <p:nvSpPr>
                <p:cNvPr id="43060" name="CaixaDeTexto 134"/>
                <p:cNvSpPr txBox="1">
                  <a:spLocks noChangeArrowheads="1"/>
                </p:cNvSpPr>
                <p:nvPr/>
              </p:nvSpPr>
              <p:spPr bwMode="auto">
                <a:xfrm>
                  <a:off x="5101252" y="4089320"/>
                  <a:ext cx="924449" cy="160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pt-BR" altLang="pt-BR" sz="800" b="1" i="1">
                      <a:solidFill>
                        <a:srgbClr val="FFFFFF"/>
                      </a:solidFill>
                      <a:cs typeface="Arial" panose="020B0604020202020204" pitchFamily="34" charset="0"/>
                    </a:rPr>
                    <a:t>ETA Rib. Estiva </a:t>
                  </a:r>
                </a:p>
              </p:txBody>
            </p:sp>
            <p:sp>
              <p:nvSpPr>
                <p:cNvPr id="43061" name="CaixaDeTexto 135"/>
                <p:cNvSpPr txBox="1">
                  <a:spLocks noChangeArrowheads="1"/>
                </p:cNvSpPr>
                <p:nvPr/>
              </p:nvSpPr>
              <p:spPr bwMode="auto">
                <a:xfrm>
                  <a:off x="5690605" y="3031799"/>
                  <a:ext cx="561971" cy="2522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pt-BR" altLang="pt-BR" sz="800" b="1" i="1">
                      <a:solidFill>
                        <a:srgbClr val="FFFFFF"/>
                      </a:solidFill>
                      <a:cs typeface="Arial" panose="020B0604020202020204" pitchFamily="34" charset="0"/>
                    </a:rPr>
                    <a:t>ETA Taiaçupeba </a:t>
                  </a:r>
                </a:p>
              </p:txBody>
            </p:sp>
            <p:sp>
              <p:nvSpPr>
                <p:cNvPr id="43062" name="CaixaDeTexto 136"/>
                <p:cNvSpPr txBox="1">
                  <a:spLocks noChangeArrowheads="1"/>
                </p:cNvSpPr>
                <p:nvPr/>
              </p:nvSpPr>
              <p:spPr bwMode="auto">
                <a:xfrm>
                  <a:off x="7111832" y="3448183"/>
                  <a:ext cx="769288" cy="160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pt-BR" altLang="pt-BR" sz="800" b="1" i="1" dirty="0">
                      <a:solidFill>
                        <a:srgbClr val="FFFFFF"/>
                      </a:solidFill>
                      <a:cs typeface="Arial" panose="020B0604020202020204" pitchFamily="34" charset="0"/>
                    </a:rPr>
                    <a:t>ETA Casa Grande </a:t>
                  </a:r>
                </a:p>
              </p:txBody>
            </p:sp>
          </p:grpSp>
        </p:grpSp>
        <p:sp>
          <p:nvSpPr>
            <p:cNvPr id="43022" name="CaixaDeTexto 145"/>
            <p:cNvSpPr txBox="1">
              <a:spLocks noChangeArrowheads="1"/>
            </p:cNvSpPr>
            <p:nvPr/>
          </p:nvSpPr>
          <p:spPr bwMode="auto">
            <a:xfrm>
              <a:off x="6520166" y="1880305"/>
              <a:ext cx="757178" cy="215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800" i="1">
                  <a:solidFill>
                    <a:srgbClr val="D9D9D9"/>
                  </a:solidFill>
                  <a:cs typeface="Arial" panose="020B0604020202020204" pitchFamily="34" charset="0"/>
                </a:rPr>
                <a:t>Repr. Jaguari</a:t>
              </a:r>
            </a:p>
          </p:txBody>
        </p:sp>
        <p:sp>
          <p:nvSpPr>
            <p:cNvPr id="43023" name="CaixaDeTexto 146"/>
            <p:cNvSpPr txBox="1">
              <a:spLocks noChangeArrowheads="1"/>
            </p:cNvSpPr>
            <p:nvPr/>
          </p:nvSpPr>
          <p:spPr bwMode="auto">
            <a:xfrm>
              <a:off x="6874151" y="4010676"/>
              <a:ext cx="755590" cy="215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800" i="1">
                  <a:solidFill>
                    <a:srgbClr val="D9D9D9"/>
                  </a:solidFill>
                  <a:cs typeface="Arial" panose="020B0604020202020204" pitchFamily="34" charset="0"/>
                </a:rPr>
                <a:t>Repr. Biritiba</a:t>
              </a:r>
            </a:p>
          </p:txBody>
        </p:sp>
        <p:sp>
          <p:nvSpPr>
            <p:cNvPr id="43024" name="CaixaDeTexto 147"/>
            <p:cNvSpPr txBox="1">
              <a:spLocks noChangeArrowheads="1"/>
            </p:cNvSpPr>
            <p:nvPr/>
          </p:nvSpPr>
          <p:spPr bwMode="auto">
            <a:xfrm>
              <a:off x="6204279" y="4124973"/>
              <a:ext cx="720668" cy="215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800" i="1">
                  <a:solidFill>
                    <a:srgbClr val="D9D9D9"/>
                  </a:solidFill>
                  <a:cs typeface="Arial" panose="020B0604020202020204" pitchFamily="34" charset="0"/>
                </a:rPr>
                <a:t>Repr. Jundiaí</a:t>
              </a:r>
            </a:p>
          </p:txBody>
        </p:sp>
        <p:sp>
          <p:nvSpPr>
            <p:cNvPr id="43025" name="CaixaDeTexto 148"/>
            <p:cNvSpPr txBox="1">
              <a:spLocks noChangeArrowheads="1"/>
            </p:cNvSpPr>
            <p:nvPr/>
          </p:nvSpPr>
          <p:spPr bwMode="auto">
            <a:xfrm>
              <a:off x="7917056" y="4039250"/>
              <a:ext cx="934964" cy="215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800" i="1">
                  <a:solidFill>
                    <a:srgbClr val="D9D9D9"/>
                  </a:solidFill>
                  <a:cs typeface="Arial" panose="020B0604020202020204" pitchFamily="34" charset="0"/>
                </a:rPr>
                <a:t>Repr. Ponte Nova</a:t>
              </a:r>
            </a:p>
          </p:txBody>
        </p:sp>
        <p:sp>
          <p:nvSpPr>
            <p:cNvPr id="43026" name="CaixaDeTexto 149"/>
            <p:cNvSpPr txBox="1">
              <a:spLocks noChangeArrowheads="1"/>
            </p:cNvSpPr>
            <p:nvPr/>
          </p:nvSpPr>
          <p:spPr bwMode="auto">
            <a:xfrm>
              <a:off x="4756594" y="1221510"/>
              <a:ext cx="828609" cy="214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800" i="1" dirty="0" err="1">
                  <a:solidFill>
                    <a:srgbClr val="D9D9D9"/>
                  </a:solidFill>
                  <a:cs typeface="Arial" panose="020B0604020202020204" pitchFamily="34" charset="0"/>
                </a:rPr>
                <a:t>Repr</a:t>
              </a:r>
              <a:r>
                <a:rPr lang="pt-BR" altLang="pt-BR" sz="800" i="1" dirty="0">
                  <a:solidFill>
                    <a:srgbClr val="D9D9D9"/>
                  </a:solidFill>
                  <a:cs typeface="Arial" panose="020B0604020202020204" pitchFamily="34" charset="0"/>
                </a:rPr>
                <a:t>. Atibainha</a:t>
              </a:r>
            </a:p>
          </p:txBody>
        </p:sp>
        <p:sp>
          <p:nvSpPr>
            <p:cNvPr id="43027" name="CaixaDeTexto 150"/>
            <p:cNvSpPr txBox="1">
              <a:spLocks noChangeArrowheads="1"/>
            </p:cNvSpPr>
            <p:nvPr/>
          </p:nvSpPr>
          <p:spPr bwMode="auto">
            <a:xfrm>
              <a:off x="5486786" y="4283719"/>
              <a:ext cx="719080" cy="338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800" i="1">
                  <a:solidFill>
                    <a:srgbClr val="D9D9D9"/>
                  </a:solidFill>
                  <a:cs typeface="Arial" panose="020B0604020202020204" pitchFamily="34" charset="0"/>
                </a:rPr>
                <a:t>Repr. Taiaçupeba</a:t>
              </a:r>
            </a:p>
          </p:txBody>
        </p:sp>
        <p:sp>
          <p:nvSpPr>
            <p:cNvPr id="43028" name="CaixaDeTexto 151"/>
            <p:cNvSpPr txBox="1">
              <a:spLocks noChangeArrowheads="1"/>
            </p:cNvSpPr>
            <p:nvPr/>
          </p:nvSpPr>
          <p:spPr bwMode="auto">
            <a:xfrm>
              <a:off x="3670830" y="5564799"/>
              <a:ext cx="720668" cy="338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800" i="1">
                  <a:solidFill>
                    <a:srgbClr val="D9D9D9"/>
                  </a:solidFill>
                  <a:cs typeface="Arial" panose="020B0604020202020204" pitchFamily="34" charset="0"/>
                </a:rPr>
                <a:t>Repr.  Billings</a:t>
              </a:r>
            </a:p>
          </p:txBody>
        </p:sp>
        <p:sp>
          <p:nvSpPr>
            <p:cNvPr id="43029" name="CaixaDeTexto 152"/>
            <p:cNvSpPr txBox="1">
              <a:spLocks noChangeArrowheads="1"/>
            </p:cNvSpPr>
            <p:nvPr/>
          </p:nvSpPr>
          <p:spPr bwMode="auto">
            <a:xfrm>
              <a:off x="2261242" y="5077449"/>
              <a:ext cx="792099" cy="338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800" i="1">
                  <a:solidFill>
                    <a:srgbClr val="D9D9D9"/>
                  </a:solidFill>
                  <a:cs typeface="Arial" panose="020B0604020202020204" pitchFamily="34" charset="0"/>
                </a:rPr>
                <a:t>Repr. Guarapiranga</a:t>
              </a:r>
            </a:p>
          </p:txBody>
        </p:sp>
        <p:sp>
          <p:nvSpPr>
            <p:cNvPr id="43030" name="CaixaDeTexto 153"/>
            <p:cNvSpPr txBox="1">
              <a:spLocks noChangeArrowheads="1"/>
            </p:cNvSpPr>
            <p:nvPr/>
          </p:nvSpPr>
          <p:spPr bwMode="auto">
            <a:xfrm>
              <a:off x="65903" y="5798155"/>
              <a:ext cx="911153" cy="338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800" i="1">
                  <a:solidFill>
                    <a:srgbClr val="D9D9D9"/>
                  </a:solidFill>
                  <a:cs typeface="Arial" panose="020B0604020202020204" pitchFamily="34" charset="0"/>
                </a:rPr>
                <a:t>Repr. Cachoeira do França</a:t>
              </a:r>
            </a:p>
          </p:txBody>
        </p:sp>
        <p:sp>
          <p:nvSpPr>
            <p:cNvPr id="43031" name="CaixaDeTexto 154"/>
            <p:cNvSpPr txBox="1">
              <a:spLocks noChangeArrowheads="1"/>
            </p:cNvSpPr>
            <p:nvPr/>
          </p:nvSpPr>
          <p:spPr bwMode="auto">
            <a:xfrm>
              <a:off x="1940592" y="4871079"/>
              <a:ext cx="792099" cy="215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800" i="1">
                  <a:solidFill>
                    <a:srgbClr val="D9D9D9"/>
                  </a:solidFill>
                  <a:cs typeface="Arial" panose="020B0604020202020204" pitchFamily="34" charset="0"/>
                </a:rPr>
                <a:t>Repr. P. Beicht</a:t>
              </a:r>
            </a:p>
          </p:txBody>
        </p:sp>
        <p:sp>
          <p:nvSpPr>
            <p:cNvPr id="43032" name="CaixaDeTexto 155"/>
            <p:cNvSpPr txBox="1">
              <a:spLocks noChangeArrowheads="1"/>
            </p:cNvSpPr>
            <p:nvPr/>
          </p:nvSpPr>
          <p:spPr bwMode="auto">
            <a:xfrm>
              <a:off x="7669425" y="3513802"/>
              <a:ext cx="936551" cy="214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800" i="1">
                  <a:solidFill>
                    <a:srgbClr val="D9D9D9"/>
                  </a:solidFill>
                  <a:cs typeface="Arial" panose="020B0604020202020204" pitchFamily="34" charset="0"/>
                </a:rPr>
                <a:t>Repr. Paraitinga</a:t>
              </a:r>
            </a:p>
          </p:txBody>
        </p:sp>
        <p:sp>
          <p:nvSpPr>
            <p:cNvPr id="43035" name="CaixaDeTexto 165"/>
            <p:cNvSpPr txBox="1">
              <a:spLocks noChangeArrowheads="1"/>
            </p:cNvSpPr>
            <p:nvPr/>
          </p:nvSpPr>
          <p:spPr bwMode="auto">
            <a:xfrm>
              <a:off x="6666254" y="4628196"/>
              <a:ext cx="1834907" cy="523207"/>
            </a:xfrm>
            <a:prstGeom prst="rect">
              <a:avLst/>
            </a:prstGeom>
            <a:solidFill>
              <a:schemeClr val="accent5">
                <a:lumMod val="75000"/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1600" b="1" dirty="0">
                  <a:solidFill>
                    <a:srgbClr val="FFFFFF"/>
                  </a:solidFill>
                  <a:cs typeface="Arial" panose="020B0604020202020204" pitchFamily="34" charset="0"/>
                </a:rPr>
                <a:t>Itapanhaú-Biritiba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1200" i="1" dirty="0">
                  <a:solidFill>
                    <a:srgbClr val="FFFFFF"/>
                  </a:solidFill>
                  <a:cs typeface="Arial" panose="020B0604020202020204" pitchFamily="34" charset="0"/>
                </a:rPr>
                <a:t>(2,0  - 2,5 m³/s)</a:t>
              </a:r>
            </a:p>
          </p:txBody>
        </p:sp>
        <p:sp>
          <p:nvSpPr>
            <p:cNvPr id="174" name="CaixaDeTexto 173"/>
            <p:cNvSpPr txBox="1"/>
            <p:nvPr/>
          </p:nvSpPr>
          <p:spPr>
            <a:xfrm>
              <a:off x="5184390" y="1431056"/>
              <a:ext cx="1738094" cy="523207"/>
            </a:xfrm>
            <a:prstGeom prst="rect">
              <a:avLst/>
            </a:prstGeom>
            <a:solidFill>
              <a:srgbClr val="00B050">
                <a:alpha val="60000"/>
              </a:srgb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1600" b="1" dirty="0">
                  <a:solidFill>
                    <a:prstClr val="white"/>
                  </a:solidFill>
                  <a:latin typeface="Calibri"/>
                  <a:cs typeface="Arial" panose="020B0604020202020204" pitchFamily="34" charset="0"/>
                </a:rPr>
                <a:t>Jaguari-Atibainha</a:t>
              </a:r>
              <a:r>
                <a:rPr lang="pt-BR" sz="1100" b="1" dirty="0">
                  <a:solidFill>
                    <a:prstClr val="white"/>
                  </a:solidFill>
                  <a:latin typeface="Calibri"/>
                  <a:cs typeface="Arial" panose="020B0604020202020204" pitchFamily="34" charset="0"/>
                </a:rPr>
                <a:t> </a:t>
              </a:r>
              <a:r>
                <a:rPr lang="pt-BR" sz="1200" i="1" dirty="0">
                  <a:solidFill>
                    <a:prstClr val="white"/>
                  </a:solidFill>
                  <a:latin typeface="Calibri"/>
                  <a:cs typeface="Arial" panose="020B0604020202020204" pitchFamily="34" charset="0"/>
                </a:rPr>
                <a:t>(5,13 – 8,5 m³/s) </a:t>
              </a:r>
            </a:p>
          </p:txBody>
        </p:sp>
        <p:sp>
          <p:nvSpPr>
            <p:cNvPr id="175" name="CaixaDeTexto 174"/>
            <p:cNvSpPr txBox="1"/>
            <p:nvPr/>
          </p:nvSpPr>
          <p:spPr>
            <a:xfrm>
              <a:off x="146331" y="4483381"/>
              <a:ext cx="1787911" cy="523207"/>
            </a:xfrm>
            <a:prstGeom prst="rect">
              <a:avLst/>
            </a:prstGeom>
            <a:solidFill>
              <a:srgbClr val="FF00FF">
                <a:alpha val="56000"/>
              </a:srgb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1600" b="1" dirty="0">
                  <a:solidFill>
                    <a:prstClr val="white"/>
                  </a:solidFill>
                  <a:latin typeface="Calibri"/>
                  <a:cs typeface="Arial" panose="020B0604020202020204" pitchFamily="34" charset="0"/>
                </a:rPr>
                <a:t>Sist. São Lourenço </a:t>
              </a:r>
            </a:p>
            <a:p>
              <a:pPr algn="ctr">
                <a:defRPr/>
              </a:pPr>
              <a:r>
                <a:rPr lang="pt-BR" sz="1200" i="1" dirty="0">
                  <a:solidFill>
                    <a:prstClr val="white"/>
                  </a:solidFill>
                  <a:latin typeface="Calibri"/>
                  <a:cs typeface="Arial" panose="020B0604020202020204" pitchFamily="34" charset="0"/>
                </a:rPr>
                <a:t>(6,4 m³/s) </a:t>
              </a:r>
            </a:p>
          </p:txBody>
        </p:sp>
        <p:sp>
          <p:nvSpPr>
            <p:cNvPr id="193" name="Triângulo isósceles 192"/>
            <p:cNvSpPr/>
            <p:nvPr/>
          </p:nvSpPr>
          <p:spPr>
            <a:xfrm rot="18360000">
              <a:off x="3665272" y="5673542"/>
              <a:ext cx="71436" cy="73019"/>
            </a:xfrm>
            <a:prstGeom prst="triangle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3040" name="CaixaDeTexto 193"/>
            <p:cNvSpPr txBox="1">
              <a:spLocks noChangeArrowheads="1"/>
            </p:cNvSpPr>
            <p:nvPr/>
          </p:nvSpPr>
          <p:spPr bwMode="auto">
            <a:xfrm>
              <a:off x="3454947" y="5729895"/>
              <a:ext cx="757177" cy="338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pt-BR" altLang="pt-BR" sz="800" b="1" i="1">
                  <a:solidFill>
                    <a:srgbClr val="FFFFFF"/>
                  </a:solidFill>
                  <a:cs typeface="Arial" panose="020B0604020202020204" pitchFamily="34" charset="0"/>
                </a:rPr>
                <a:t>EEAB Taquacetuba</a:t>
              </a:r>
            </a:p>
          </p:txBody>
        </p:sp>
        <p:sp>
          <p:nvSpPr>
            <p:cNvPr id="199" name="Seta em curva para a direita 198"/>
            <p:cNvSpPr/>
            <p:nvPr/>
          </p:nvSpPr>
          <p:spPr>
            <a:xfrm rot="19080000" flipH="1" flipV="1">
              <a:off x="7124955" y="4512313"/>
              <a:ext cx="125403" cy="252407"/>
            </a:xfrm>
            <a:prstGeom prst="curvedRightArrow">
              <a:avLst/>
            </a:prstGeom>
            <a:solidFill>
              <a:srgbClr val="00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Elipse 199"/>
            <p:cNvSpPr/>
            <p:nvPr/>
          </p:nvSpPr>
          <p:spPr>
            <a:xfrm>
              <a:off x="7170990" y="4740907"/>
              <a:ext cx="73019" cy="73023"/>
            </a:xfrm>
            <a:prstGeom prst="ellipse">
              <a:avLst/>
            </a:prstGeom>
            <a:solidFill>
              <a:srgbClr val="00FF00"/>
            </a:solidFill>
            <a:ln w="63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7" name="Seta em curva para a direita 206"/>
            <p:cNvSpPr/>
            <p:nvPr/>
          </p:nvSpPr>
          <p:spPr>
            <a:xfrm rot="19020000" flipH="1" flipV="1">
              <a:off x="6163007" y="884969"/>
              <a:ext cx="287315" cy="1079472"/>
            </a:xfrm>
            <a:prstGeom prst="curvedRightArrow">
              <a:avLst/>
            </a:prstGeom>
            <a:solidFill>
              <a:srgbClr val="00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Elipse 207"/>
            <p:cNvSpPr/>
            <p:nvPr/>
          </p:nvSpPr>
          <p:spPr>
            <a:xfrm>
              <a:off x="6516992" y="1853319"/>
              <a:ext cx="71431" cy="71435"/>
            </a:xfrm>
            <a:prstGeom prst="ellipse">
              <a:avLst/>
            </a:prstGeom>
            <a:solidFill>
              <a:srgbClr val="00FF00"/>
            </a:solidFill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2" name="Retângulo 211"/>
            <p:cNvSpPr/>
            <p:nvPr/>
          </p:nvSpPr>
          <p:spPr>
            <a:xfrm>
              <a:off x="6899548" y="6107711"/>
              <a:ext cx="2103271" cy="725468"/>
            </a:xfrm>
            <a:prstGeom prst="rect">
              <a:avLst/>
            </a:prstGeom>
            <a:solidFill>
              <a:schemeClr val="bg1"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43046" name="Grupo 179"/>
            <p:cNvGrpSpPr>
              <a:grpSpLocks/>
            </p:cNvGrpSpPr>
            <p:nvPr/>
          </p:nvGrpSpPr>
          <p:grpSpPr bwMode="auto">
            <a:xfrm>
              <a:off x="6938739" y="6109573"/>
              <a:ext cx="2159323" cy="701750"/>
              <a:chOff x="7361930" y="5716277"/>
              <a:chExt cx="1825557" cy="701750"/>
            </a:xfrm>
          </p:grpSpPr>
          <p:sp>
            <p:nvSpPr>
              <p:cNvPr id="43047" name="CaixaDeTexto 187"/>
              <p:cNvSpPr txBox="1">
                <a:spLocks noChangeArrowheads="1"/>
              </p:cNvSpPr>
              <p:nvPr/>
            </p:nvSpPr>
            <p:spPr bwMode="auto">
              <a:xfrm>
                <a:off x="7700535" y="6141440"/>
                <a:ext cx="1485610" cy="276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1200" b="1">
                    <a:solidFill>
                      <a:srgbClr val="00C000"/>
                    </a:solidFill>
                    <a:cs typeface="Arial" panose="020B0604020202020204" pitchFamily="34" charset="0"/>
                  </a:rPr>
                  <a:t>Segurança hídrica 17/18</a:t>
                </a:r>
              </a:p>
            </p:txBody>
          </p:sp>
          <p:cxnSp>
            <p:nvCxnSpPr>
              <p:cNvPr id="181" name="Conector reto 180"/>
              <p:cNvCxnSpPr/>
              <p:nvPr/>
            </p:nvCxnSpPr>
            <p:spPr>
              <a:xfrm>
                <a:off x="7367716" y="5842998"/>
                <a:ext cx="304637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049" name="CaixaDeTexto 181"/>
              <p:cNvSpPr txBox="1">
                <a:spLocks noChangeArrowheads="1"/>
              </p:cNvSpPr>
              <p:nvPr/>
            </p:nvSpPr>
            <p:spPr bwMode="auto">
              <a:xfrm>
                <a:off x="7693826" y="5716001"/>
                <a:ext cx="684427" cy="276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1200" b="1">
                    <a:solidFill>
                      <a:srgbClr val="FF0000"/>
                    </a:solidFill>
                    <a:cs typeface="Arial" panose="020B0604020202020204" pitchFamily="34" charset="0"/>
                  </a:rPr>
                  <a:t>Existente</a:t>
                </a:r>
              </a:p>
            </p:txBody>
          </p:sp>
          <p:cxnSp>
            <p:nvCxnSpPr>
              <p:cNvPr id="183" name="Conector reto 182"/>
              <p:cNvCxnSpPr/>
              <p:nvPr/>
            </p:nvCxnSpPr>
            <p:spPr>
              <a:xfrm>
                <a:off x="7366373" y="6068417"/>
                <a:ext cx="304638" cy="0"/>
              </a:xfrm>
              <a:prstGeom prst="line">
                <a:avLst/>
              </a:prstGeom>
              <a:ln w="19050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Conector reto 184"/>
              <p:cNvCxnSpPr/>
              <p:nvPr/>
            </p:nvCxnSpPr>
            <p:spPr>
              <a:xfrm>
                <a:off x="7362348" y="6276375"/>
                <a:ext cx="304637" cy="0"/>
              </a:xfrm>
              <a:prstGeom prst="line">
                <a:avLst/>
              </a:prstGeom>
              <a:ln w="28575">
                <a:solidFill>
                  <a:srgbClr val="00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052" name="CaixaDeTexto 185"/>
              <p:cNvSpPr txBox="1">
                <a:spLocks noChangeArrowheads="1"/>
              </p:cNvSpPr>
              <p:nvPr/>
            </p:nvSpPr>
            <p:spPr bwMode="auto">
              <a:xfrm>
                <a:off x="7695167" y="5931895"/>
                <a:ext cx="1492320" cy="276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pt-BR" altLang="pt-BR" sz="1200" b="1">
                    <a:solidFill>
                      <a:srgbClr val="FF00FF"/>
                    </a:solidFill>
                    <a:cs typeface="Arial" panose="020B0604020202020204" pitchFamily="34" charset="0"/>
                  </a:rPr>
                  <a:t>PPP – Sist. São Lourenço</a:t>
                </a:r>
              </a:p>
            </p:txBody>
          </p:sp>
        </p:grpSp>
      </p:grpSp>
      <p:sp>
        <p:nvSpPr>
          <p:cNvPr id="43011" name="CaixaDeTexto 201"/>
          <p:cNvSpPr txBox="1">
            <a:spLocks noChangeArrowheads="1"/>
          </p:cNvSpPr>
          <p:nvPr/>
        </p:nvSpPr>
        <p:spPr bwMode="auto">
          <a:xfrm>
            <a:off x="1639888" y="57151"/>
            <a:ext cx="8991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pt-BR" altLang="pt-BR" sz="2000" b="1" i="1">
                <a:solidFill>
                  <a:srgbClr val="FFFFFF"/>
                </a:solidFill>
                <a:cs typeface="Arial" panose="020B0604020202020204" pitchFamily="34" charset="0"/>
              </a:rPr>
              <a:t>  </a:t>
            </a:r>
            <a:r>
              <a:rPr lang="pt-BR" altLang="pt-BR" sz="2400" b="1" i="1">
                <a:solidFill>
                  <a:srgbClr val="FFFFFF"/>
                </a:solidFill>
                <a:cs typeface="Arial" panose="020B0604020202020204" pitchFamily="34" charset="0"/>
              </a:rPr>
              <a:t>OBRAS ESTRUTURANTES PARA A </a:t>
            </a:r>
            <a:r>
              <a:rPr lang="pt-BR" altLang="pt-BR" sz="2800" b="1" i="1">
                <a:solidFill>
                  <a:srgbClr val="FFFF00"/>
                </a:solidFill>
                <a:cs typeface="Arial" panose="020B0604020202020204" pitchFamily="34" charset="0"/>
              </a:rPr>
              <a:t>RMSP</a:t>
            </a:r>
            <a:r>
              <a:rPr lang="pt-BR" altLang="pt-BR" sz="2400" b="1" i="1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  <a:r>
              <a:rPr lang="pt-BR" altLang="pt-BR" sz="1600" i="1">
                <a:solidFill>
                  <a:srgbClr val="FFFFFF"/>
                </a:solidFill>
                <a:cs typeface="Arial" panose="020B0604020202020204" pitchFamily="34" charset="0"/>
              </a:rPr>
              <a:t>(Qmáx = 17,4 m³/s / Qméd = 11,83 m³/s)</a:t>
            </a:r>
            <a:r>
              <a:rPr lang="pt-BR" altLang="pt-BR" sz="2000" i="1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pt-BR" altLang="pt-BR" sz="1600" b="1" i="1">
                <a:solidFill>
                  <a:srgbClr val="FFFFFF"/>
                </a:solidFill>
                <a:cs typeface="Arial" panose="020B0604020202020204" pitchFamily="34" charset="0"/>
              </a:rPr>
              <a:t>   Aumento da Segurança Hídrica e da Oferta de Água Tratada para </a:t>
            </a:r>
            <a:r>
              <a:rPr lang="pt-BR" altLang="pt-BR" sz="2000" b="1" i="1">
                <a:solidFill>
                  <a:srgbClr val="FFFF00"/>
                </a:solidFill>
                <a:cs typeface="Arial" panose="020B0604020202020204" pitchFamily="34" charset="0"/>
              </a:rPr>
              <a:t>21 milhões de pessoas</a:t>
            </a:r>
            <a:endParaRPr lang="pt-BR" altLang="pt-BR" sz="1600" b="1" i="1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176" name="Elipse 175"/>
          <p:cNvSpPr/>
          <p:nvPr/>
        </p:nvSpPr>
        <p:spPr>
          <a:xfrm rot="20705211">
            <a:off x="4688564" y="2551188"/>
            <a:ext cx="576064" cy="94028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FFCC"/>
              </a:solidFill>
              <a:latin typeface="Calibri"/>
            </a:endParaRPr>
          </a:p>
        </p:txBody>
      </p:sp>
      <p:sp>
        <p:nvSpPr>
          <p:cNvPr id="177" name="CaixaDeTexto 176"/>
          <p:cNvSpPr txBox="1"/>
          <p:nvPr/>
        </p:nvSpPr>
        <p:spPr>
          <a:xfrm>
            <a:off x="5246688" y="2507650"/>
            <a:ext cx="1574726" cy="584775"/>
          </a:xfrm>
          <a:prstGeom prst="rect">
            <a:avLst/>
          </a:prstGeom>
          <a:solidFill>
            <a:schemeClr val="accent6">
              <a:lumMod val="75000"/>
              <a:alpha val="72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FFFFCC"/>
                </a:solidFill>
                <a:latin typeface="Calibri"/>
              </a:rPr>
              <a:t>Adutora Jaraguá</a:t>
            </a:r>
          </a:p>
          <a:p>
            <a:r>
              <a:rPr lang="pt-BR" sz="1600" b="1" dirty="0">
                <a:solidFill>
                  <a:srgbClr val="FFFFCC"/>
                </a:solidFill>
                <a:latin typeface="Calibri"/>
              </a:rPr>
              <a:t> Perus Caieiras</a:t>
            </a:r>
          </a:p>
        </p:txBody>
      </p:sp>
    </p:spTree>
    <p:extLst>
      <p:ext uri="{BB962C8B-B14F-4D97-AF65-F5344CB8AC3E}">
        <p14:creationId xmlns:p14="http://schemas.microsoft.com/office/powerpoint/2010/main" val="2931929625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0" y="260649"/>
            <a:ext cx="9144000" cy="6012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" r="549"/>
          <a:stretch/>
        </p:blipFill>
        <p:spPr>
          <a:xfrm>
            <a:off x="1524001" y="5524501"/>
            <a:ext cx="9162921" cy="1333501"/>
          </a:xfrm>
          <a:prstGeom prst="rect">
            <a:avLst/>
          </a:prstGeom>
        </p:spPr>
      </p:pic>
      <p:sp>
        <p:nvSpPr>
          <p:cNvPr id="10" name="CaixaDeTexto 8"/>
          <p:cNvSpPr txBox="1">
            <a:spLocks noChangeArrowheads="1"/>
          </p:cNvSpPr>
          <p:nvPr/>
        </p:nvSpPr>
        <p:spPr bwMode="auto">
          <a:xfrm>
            <a:off x="2063552" y="3124567"/>
            <a:ext cx="73448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pt-BR" sz="2000" b="1" dirty="0" err="1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Projeto</a:t>
            </a:r>
            <a:r>
              <a:rPr lang="en-US" altLang="pt-BR" sz="2000" b="1" dirty="0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pt-BR" sz="2000" b="1" dirty="0" err="1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Tietê</a:t>
            </a:r>
            <a:r>
              <a:rPr lang="en-US" altLang="pt-BR" sz="2000" b="1" dirty="0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en-US" altLang="pt-BR" sz="2000" b="1" dirty="0" err="1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Segunda</a:t>
            </a:r>
            <a:r>
              <a:rPr lang="en-US" altLang="pt-BR" sz="2000" b="1" dirty="0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pt-BR" sz="2000" b="1" dirty="0" err="1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Etapa</a:t>
            </a:r>
            <a:r>
              <a:rPr lang="en-US" altLang="pt-BR" sz="2000" b="1" dirty="0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en-US" altLang="pt-BR" sz="2000" b="1" dirty="0" err="1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Foco</a:t>
            </a:r>
            <a:r>
              <a:rPr lang="en-US" altLang="pt-BR" sz="2000" b="1" dirty="0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: Rio </a:t>
            </a:r>
            <a:r>
              <a:rPr lang="en-US" altLang="pt-BR" sz="2000" b="1" dirty="0" err="1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Pinheiros</a:t>
            </a:r>
            <a:r>
              <a:rPr lang="en-US" altLang="pt-BR" sz="2000" b="1" dirty="0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1730017" y="908720"/>
            <a:ext cx="8728167" cy="4986642"/>
          </a:xfrm>
          <a:prstGeom prst="roundRect">
            <a:avLst>
              <a:gd name="adj" fmla="val 1166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solidFill>
                <a:prstClr val="black"/>
              </a:solidFill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1" y="710507"/>
            <a:ext cx="9144333" cy="613800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1991544" y="5629377"/>
            <a:ext cx="1224136" cy="33855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b="1" i="1" dirty="0">
                <a:solidFill>
                  <a:srgbClr val="002060"/>
                </a:solidFill>
              </a:rPr>
              <a:t>SPSL</a:t>
            </a:r>
          </a:p>
        </p:txBody>
      </p:sp>
      <p:sp>
        <p:nvSpPr>
          <p:cNvPr id="22" name="Seta: para Baixo 21"/>
          <p:cNvSpPr/>
          <p:nvPr/>
        </p:nvSpPr>
        <p:spPr>
          <a:xfrm rot="10800000">
            <a:off x="1966992" y="4143258"/>
            <a:ext cx="161380" cy="2091467"/>
          </a:xfrm>
          <a:prstGeom prst="downArrow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2711625" y="3397997"/>
            <a:ext cx="7073979" cy="20392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495000" lvl="1" indent="-342900" eaLnBrk="0" fontAlgn="base" hangingPunct="0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pt-BR" sz="2400" b="1" dirty="0">
                <a:solidFill>
                  <a:prstClr val="black"/>
                </a:solidFill>
                <a:cs typeface="Arial" charset="0"/>
              </a:rPr>
              <a:t>Água para 2 milhões de pessoas na região oeste         </a:t>
            </a:r>
          </a:p>
          <a:p>
            <a:pPr marL="152100" lvl="1" defTabSz="542925" eaLnBrk="0" fontAlgn="base" hangingPunct="0">
              <a:lnSpc>
                <a:spcPts val="24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pt-BR" sz="1400" i="1" dirty="0">
                <a:solidFill>
                  <a:prstClr val="black"/>
                </a:solidFill>
                <a:cs typeface="Arial" charset="0"/>
              </a:rPr>
              <a:t>	</a:t>
            </a:r>
            <a:r>
              <a:rPr lang="pt-BR" sz="1600" b="1" i="1" dirty="0">
                <a:solidFill>
                  <a:srgbClr val="FF0000"/>
                </a:solidFill>
                <a:cs typeface="Arial" charset="0"/>
              </a:rPr>
              <a:t>(maior taxa de crescimento populacional e menor disponibilidade de água)</a:t>
            </a:r>
          </a:p>
          <a:p>
            <a:pPr marL="495000" lvl="1" indent="-3429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pt-BR" sz="2400" b="1" dirty="0">
                <a:solidFill>
                  <a:prstClr val="black"/>
                </a:solidFill>
                <a:cs typeface="Arial" charset="0"/>
              </a:rPr>
              <a:t>Aumento da segurança hídrica</a:t>
            </a:r>
          </a:p>
          <a:p>
            <a:pPr marL="495000" lvl="1" indent="-342900" eaLnBrk="0" fontAlgn="base" hangingPunct="0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pt-BR" sz="2400" b="1" dirty="0">
                <a:solidFill>
                  <a:prstClr val="black"/>
                </a:solidFill>
                <a:cs typeface="Arial" charset="0"/>
              </a:rPr>
              <a:t>Aumento da segurança do abastecimento de água</a:t>
            </a:r>
          </a:p>
          <a:p>
            <a:pPr marL="152100" lvl="1" defTabSz="542925" eaLnBrk="0" fontAlgn="base" hangingPunct="0">
              <a:lnSpc>
                <a:spcPts val="24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pt-BR" sz="1400" i="1" dirty="0">
                <a:solidFill>
                  <a:srgbClr val="FF0000"/>
                </a:solidFill>
                <a:cs typeface="Arial" charset="0"/>
              </a:rPr>
              <a:t>	</a:t>
            </a:r>
            <a:r>
              <a:rPr lang="pt-BR" sz="1600" b="1" i="1" dirty="0">
                <a:solidFill>
                  <a:srgbClr val="FF0000"/>
                </a:solidFill>
                <a:cs typeface="Arial" charset="0"/>
              </a:rPr>
              <a:t>(+ integração e + flexibilidade operacional)</a:t>
            </a:r>
            <a:endParaRPr lang="pt-BR" sz="1400" b="1" i="1" dirty="0">
              <a:solidFill>
                <a:srgbClr val="FF0000"/>
              </a:solidFill>
              <a:cs typeface="Arial" charset="0"/>
              <a:sym typeface="Wingdings" pitchFamily="2" charset="2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2711624" y="965637"/>
            <a:ext cx="7073979" cy="20774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400" b="1" u="sng" kern="0" dirty="0">
                <a:solidFill>
                  <a:prstClr val="black"/>
                </a:solidFill>
                <a:cs typeface="Arial" charset="0"/>
              </a:rPr>
              <a:t>Parceria Público-Privada (PPP)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kern="0" dirty="0">
                <a:solidFill>
                  <a:prstClr val="black"/>
                </a:solidFill>
                <a:cs typeface="Arial" charset="0"/>
              </a:rPr>
              <a:t>Prazo de Concessão: </a:t>
            </a:r>
            <a:r>
              <a:rPr lang="pt-BR" kern="0" dirty="0">
                <a:solidFill>
                  <a:prstClr val="black"/>
                </a:solidFill>
                <a:cs typeface="Arial" charset="0"/>
              </a:rPr>
              <a:t>25 anos (2 fases)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b="1" kern="0" dirty="0">
                <a:solidFill>
                  <a:prstClr val="black"/>
                </a:solidFill>
                <a:cs typeface="Arial" charset="0"/>
              </a:rPr>
              <a:t>Fase 1: </a:t>
            </a:r>
            <a:r>
              <a:rPr lang="pt-BR" kern="0" dirty="0">
                <a:solidFill>
                  <a:prstClr val="black"/>
                </a:solidFill>
                <a:cs typeface="Arial" charset="0"/>
              </a:rPr>
              <a:t>Obras (4 anos e 4 meses) </a:t>
            </a:r>
            <a:r>
              <a:rPr lang="pt-BR" sz="1600" i="1" kern="0" dirty="0" err="1">
                <a:solidFill>
                  <a:srgbClr val="FF0000"/>
                </a:solidFill>
                <a:cs typeface="Arial" charset="0"/>
              </a:rPr>
              <a:t>abr-ago</a:t>
            </a:r>
            <a:r>
              <a:rPr lang="pt-BR" sz="1600" i="1" kern="0" dirty="0">
                <a:solidFill>
                  <a:srgbClr val="FF0000"/>
                </a:solidFill>
                <a:cs typeface="Arial" charset="0"/>
              </a:rPr>
              <a:t>/18 operação assistida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b="1" kern="0" dirty="0">
                <a:solidFill>
                  <a:prstClr val="black"/>
                </a:solidFill>
                <a:cs typeface="Arial" charset="0"/>
              </a:rPr>
              <a:t>Fase 2: </a:t>
            </a:r>
            <a:r>
              <a:rPr lang="pt-BR" kern="0" dirty="0">
                <a:solidFill>
                  <a:prstClr val="black"/>
                </a:solidFill>
                <a:cs typeface="Arial" charset="0"/>
              </a:rPr>
              <a:t>Prestação de Serviços (20 anos e 8 meses)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pt-BR" sz="400" kern="0" dirty="0">
              <a:solidFill>
                <a:prstClr val="black"/>
              </a:solidFill>
              <a:cs typeface="Arial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kern="0" dirty="0" err="1">
                <a:solidFill>
                  <a:prstClr val="black"/>
                </a:solidFill>
                <a:cs typeface="Arial" charset="0"/>
              </a:rPr>
              <a:t>Capex</a:t>
            </a:r>
            <a:r>
              <a:rPr lang="pt-BR" b="1" kern="0" dirty="0">
                <a:solidFill>
                  <a:prstClr val="black"/>
                </a:solidFill>
                <a:cs typeface="Arial" charset="0"/>
              </a:rPr>
              <a:t>: </a:t>
            </a:r>
            <a:r>
              <a:rPr lang="pt-BR" kern="0" dirty="0">
                <a:solidFill>
                  <a:prstClr val="black"/>
                </a:solidFill>
                <a:cs typeface="Arial" charset="0"/>
              </a:rPr>
              <a:t>R$ 2,21 bilhões (parceiro privado)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pt-BR" sz="400" kern="0" dirty="0">
              <a:solidFill>
                <a:prstClr val="black"/>
              </a:solidFill>
              <a:cs typeface="Arial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1518735" y="0"/>
            <a:ext cx="9168187" cy="836712"/>
            <a:chOff x="-5266" y="0"/>
            <a:chExt cx="9168187" cy="836712"/>
          </a:xfrm>
        </p:grpSpPr>
        <p:sp>
          <p:nvSpPr>
            <p:cNvPr id="6" name="Retângulo 5"/>
            <p:cNvSpPr/>
            <p:nvPr/>
          </p:nvSpPr>
          <p:spPr>
            <a:xfrm>
              <a:off x="-5266" y="0"/>
              <a:ext cx="9144000" cy="83671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prstClr val="white"/>
                </a:solidFill>
              </a:endParaRPr>
            </a:p>
          </p:txBody>
        </p:sp>
        <p:sp>
          <p:nvSpPr>
            <p:cNvPr id="11" name="Retângulo 10"/>
            <p:cNvSpPr/>
            <p:nvPr/>
          </p:nvSpPr>
          <p:spPr>
            <a:xfrm>
              <a:off x="9036495" y="0"/>
              <a:ext cx="126426" cy="8367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B050"/>
                </a:solidFill>
              </a:endParaRPr>
            </a:p>
          </p:txBody>
        </p:sp>
      </p:grp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1486488" y="1"/>
            <a:ext cx="9017574" cy="813043"/>
          </a:xfrm>
          <a:prstGeom prst="rect">
            <a:avLst/>
          </a:prstGeom>
          <a:noFill/>
          <a:ln>
            <a:noFill/>
          </a:ln>
          <a:effectLst>
            <a:outerShdw sx="1000" sy="1000" algn="ctr" rotWithShape="0">
              <a:srgbClr val="2F4D7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altLang="pt-BR" sz="2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1. Sistema Produtor São Lourenço - SPSL </a:t>
            </a:r>
          </a:p>
          <a:p>
            <a:pPr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PPP e impacto estratégico na RMSP – em operação assistida</a:t>
            </a:r>
            <a:endParaRPr lang="pt-BR" altLang="pt-BR" sz="1100" i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7" y="0"/>
            <a:ext cx="591263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20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0" y="260649"/>
            <a:ext cx="9144000" cy="6012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Imagem 5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" r="549"/>
          <a:stretch/>
        </p:blipFill>
        <p:spPr>
          <a:xfrm>
            <a:off x="1524001" y="5524501"/>
            <a:ext cx="9162921" cy="1333501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1518735" y="0"/>
            <a:ext cx="9168187" cy="836712"/>
            <a:chOff x="-5266" y="0"/>
            <a:chExt cx="9168187" cy="836712"/>
          </a:xfrm>
        </p:grpSpPr>
        <p:sp>
          <p:nvSpPr>
            <p:cNvPr id="6" name="Retângulo 5"/>
            <p:cNvSpPr/>
            <p:nvPr/>
          </p:nvSpPr>
          <p:spPr>
            <a:xfrm>
              <a:off x="-5266" y="0"/>
              <a:ext cx="9144000" cy="83671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t-BR" dirty="0">
                <a:solidFill>
                  <a:prstClr val="white"/>
                </a:solidFill>
              </a:endParaRPr>
            </a:p>
          </p:txBody>
        </p:sp>
        <p:sp>
          <p:nvSpPr>
            <p:cNvPr id="11" name="Retângulo 10"/>
            <p:cNvSpPr/>
            <p:nvPr/>
          </p:nvSpPr>
          <p:spPr>
            <a:xfrm>
              <a:off x="9036495" y="0"/>
              <a:ext cx="126426" cy="8367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t-BR" dirty="0">
                <a:solidFill>
                  <a:srgbClr val="00B050"/>
                </a:solidFill>
              </a:endParaRPr>
            </a:p>
          </p:txBody>
        </p:sp>
      </p:grpSp>
      <p:pic>
        <p:nvPicPr>
          <p:cNvPr id="8" name="Imagem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7" y="0"/>
            <a:ext cx="591263" cy="836712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617" y="1661098"/>
            <a:ext cx="8055913" cy="5108358"/>
          </a:xfrm>
          <a:prstGeom prst="rect">
            <a:avLst/>
          </a:prstGeom>
        </p:spPr>
      </p:pic>
      <p:grpSp>
        <p:nvGrpSpPr>
          <p:cNvPr id="30" name="Grupo 7"/>
          <p:cNvGrpSpPr/>
          <p:nvPr/>
        </p:nvGrpSpPr>
        <p:grpSpPr>
          <a:xfrm>
            <a:off x="3998377" y="4954382"/>
            <a:ext cx="5708502" cy="976287"/>
            <a:chOff x="2343298" y="4609664"/>
            <a:chExt cx="5207369" cy="976287"/>
          </a:xfrm>
        </p:grpSpPr>
        <p:sp>
          <p:nvSpPr>
            <p:cNvPr id="32" name="Retângulo 31"/>
            <p:cNvSpPr/>
            <p:nvPr/>
          </p:nvSpPr>
          <p:spPr>
            <a:xfrm>
              <a:off x="5975499" y="4609664"/>
              <a:ext cx="1575168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3200" b="1" kern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Arial" charset="0"/>
                  <a:cs typeface="Arial" charset="0"/>
                </a:rPr>
                <a:t>6,4 m</a:t>
              </a:r>
              <a:r>
                <a:rPr lang="pt-BR" sz="3200" b="1" kern="0" baseline="3000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Arial" charset="0"/>
                  <a:cs typeface="Arial" charset="0"/>
                </a:rPr>
                <a:t>3</a:t>
              </a:r>
              <a:r>
                <a:rPr lang="pt-BR" sz="3200" b="1" kern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Arial" charset="0"/>
                  <a:cs typeface="Arial" charset="0"/>
                </a:rPr>
                <a:t>/s</a:t>
              </a:r>
            </a:p>
          </p:txBody>
        </p:sp>
        <p:sp>
          <p:nvSpPr>
            <p:cNvPr id="33" name="Seta para a direita 9"/>
            <p:cNvSpPr/>
            <p:nvPr/>
          </p:nvSpPr>
          <p:spPr>
            <a:xfrm rot="20881784">
              <a:off x="2343298" y="5380940"/>
              <a:ext cx="3187824" cy="205011"/>
            </a:xfrm>
            <a:prstGeom prst="rightArrow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kern="0" dirty="0">
                <a:solidFill>
                  <a:prstClr val="white"/>
                </a:solidFill>
              </a:endParaRPr>
            </a:p>
          </p:txBody>
        </p:sp>
      </p:grpSp>
      <p:sp>
        <p:nvSpPr>
          <p:cNvPr id="36" name="Seta para a direita 12"/>
          <p:cNvSpPr/>
          <p:nvPr/>
        </p:nvSpPr>
        <p:spPr>
          <a:xfrm rot="3332273">
            <a:off x="6960495" y="4377519"/>
            <a:ext cx="1020590" cy="189015"/>
          </a:xfrm>
          <a:prstGeom prst="rightArrow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 kern="0" dirty="0">
              <a:solidFill>
                <a:prstClr val="white"/>
              </a:solidFill>
            </a:endParaRPr>
          </a:p>
        </p:txBody>
      </p:sp>
      <p:grpSp>
        <p:nvGrpSpPr>
          <p:cNvPr id="37" name="Grupo 12"/>
          <p:cNvGrpSpPr/>
          <p:nvPr/>
        </p:nvGrpSpPr>
        <p:grpSpPr>
          <a:xfrm>
            <a:off x="1264527" y="1694833"/>
            <a:ext cx="7117528" cy="1019697"/>
            <a:chOff x="-259473" y="1694832"/>
            <a:chExt cx="7117528" cy="1019697"/>
          </a:xfrm>
        </p:grpSpPr>
        <p:sp>
          <p:nvSpPr>
            <p:cNvPr id="38" name="Retângulo 37"/>
            <p:cNvSpPr/>
            <p:nvPr/>
          </p:nvSpPr>
          <p:spPr>
            <a:xfrm rot="19940205">
              <a:off x="74985" y="1694832"/>
              <a:ext cx="5173211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3600" b="1" kern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Arial" charset="0"/>
                  <a:cs typeface="Arial" charset="0"/>
                </a:rPr>
                <a:t>~82 km/desnível 330 m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2400" b="1" kern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Arial" charset="0"/>
                  <a:cs typeface="Arial" charset="0"/>
                </a:rPr>
                <a:t>(Ø 2100 a 800mm)</a:t>
              </a:r>
            </a:p>
          </p:txBody>
        </p:sp>
        <p:sp>
          <p:nvSpPr>
            <p:cNvPr id="39" name="Seta para a esquerda e para a direita 15"/>
            <p:cNvSpPr/>
            <p:nvPr/>
          </p:nvSpPr>
          <p:spPr>
            <a:xfrm rot="19929913">
              <a:off x="-259473" y="2522723"/>
              <a:ext cx="7117528" cy="191806"/>
            </a:xfrm>
            <a:prstGeom prst="leftRightArrow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kern="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0" name="Grupo 18"/>
          <p:cNvGrpSpPr/>
          <p:nvPr/>
        </p:nvGrpSpPr>
        <p:grpSpPr>
          <a:xfrm>
            <a:off x="4534329" y="1453728"/>
            <a:ext cx="5112811" cy="767789"/>
            <a:chOff x="3010328" y="1453727"/>
            <a:chExt cx="5112811" cy="767789"/>
          </a:xfrm>
        </p:grpSpPr>
        <p:sp>
          <p:nvSpPr>
            <p:cNvPr id="41" name="Retângulo 40"/>
            <p:cNvSpPr/>
            <p:nvPr/>
          </p:nvSpPr>
          <p:spPr>
            <a:xfrm rot="19921792">
              <a:off x="3010328" y="1453727"/>
              <a:ext cx="5112811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3200" b="1" kern="0" dirty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Arial" charset="0"/>
                  <a:cs typeface="Arial" charset="0"/>
                </a:rPr>
                <a:t>2  milhões hab. </a:t>
              </a:r>
            </a:p>
          </p:txBody>
        </p:sp>
        <p:sp>
          <p:nvSpPr>
            <p:cNvPr id="42" name="Chave esquerda 18"/>
            <p:cNvSpPr/>
            <p:nvPr/>
          </p:nvSpPr>
          <p:spPr>
            <a:xfrm rot="3681943">
              <a:off x="5600644" y="371908"/>
              <a:ext cx="317412" cy="3381804"/>
            </a:xfrm>
            <a:prstGeom prst="leftBrace">
              <a:avLst/>
            </a:prstGeom>
            <a:noFill/>
            <a:ln w="635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kern="0" dirty="0">
                <a:solidFill>
                  <a:prstClr val="black"/>
                </a:solidFill>
              </a:endParaRPr>
            </a:p>
          </p:txBody>
        </p:sp>
      </p:grpSp>
      <p:sp>
        <p:nvSpPr>
          <p:cNvPr id="43" name="Retângulo 42"/>
          <p:cNvSpPr/>
          <p:nvPr/>
        </p:nvSpPr>
        <p:spPr>
          <a:xfrm>
            <a:off x="4079776" y="6165304"/>
            <a:ext cx="429532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Arial" charset="0"/>
                <a:cs typeface="Arial" charset="0"/>
              </a:rPr>
              <a:t>6+2 </a:t>
            </a:r>
            <a:r>
              <a:rPr lang="pt-BR" sz="2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Arial" charset="0"/>
                <a:cs typeface="Arial" charset="0"/>
              </a:rPr>
              <a:t>cj</a:t>
            </a:r>
            <a:r>
              <a:rPr lang="pt-BR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Arial" charset="0"/>
                <a:cs typeface="Arial" charset="0"/>
              </a:rPr>
              <a:t> Moto Bomba (6 x 600 </a:t>
            </a:r>
            <a:r>
              <a:rPr lang="pt-BR" sz="2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Arial" charset="0"/>
                <a:cs typeface="Arial" charset="0"/>
              </a:rPr>
              <a:t>cv</a:t>
            </a:r>
            <a:r>
              <a:rPr lang="pt-BR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Arial" charset="0"/>
                <a:cs typeface="Arial" charset="0"/>
              </a:rPr>
              <a:t>)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Arial" charset="0"/>
                <a:cs typeface="Arial" charset="0"/>
              </a:rPr>
              <a:t>4+1 </a:t>
            </a:r>
            <a:r>
              <a:rPr lang="pt-BR" sz="2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Arial" charset="0"/>
                <a:cs typeface="Arial" charset="0"/>
              </a:rPr>
              <a:t>cj</a:t>
            </a:r>
            <a:r>
              <a:rPr lang="pt-BR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Arial" charset="0"/>
                <a:cs typeface="Arial" charset="0"/>
              </a:rPr>
              <a:t> Moto Bomba (4 x 9.100 cv)</a:t>
            </a:r>
          </a:p>
        </p:txBody>
      </p:sp>
      <p:grpSp>
        <p:nvGrpSpPr>
          <p:cNvPr id="44" name="Grupo 20"/>
          <p:cNvGrpSpPr/>
          <p:nvPr/>
        </p:nvGrpSpPr>
        <p:grpSpPr>
          <a:xfrm>
            <a:off x="2039668" y="1471311"/>
            <a:ext cx="7061588" cy="3831159"/>
            <a:chOff x="515668" y="1471310"/>
            <a:chExt cx="7061588" cy="3831159"/>
          </a:xfrm>
        </p:grpSpPr>
        <p:sp>
          <p:nvSpPr>
            <p:cNvPr id="45" name="Retângulo 44"/>
            <p:cNvSpPr/>
            <p:nvPr/>
          </p:nvSpPr>
          <p:spPr>
            <a:xfrm>
              <a:off x="515668" y="4963915"/>
              <a:ext cx="766557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1600" b="1" dirty="0">
                  <a:ln w="12700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pattFill prst="narHorz">
                    <a:fgClr>
                      <a:srgbClr val="9BBB59"/>
                    </a:fgClr>
                    <a:bgClr>
                      <a:srgbClr val="9BBB59">
                        <a:lumMod val="40000"/>
                        <a:lumOff val="60000"/>
                      </a:srgbClr>
                    </a:bgClr>
                  </a:pattFill>
                  <a:effectLst>
                    <a:innerShdw blurRad="177800">
                      <a:srgbClr val="9BBB59">
                        <a:lumMod val="50000"/>
                      </a:srgbClr>
                    </a:innerShdw>
                  </a:effectLst>
                  <a:latin typeface="Arial" charset="0"/>
                  <a:cs typeface="Arial" charset="0"/>
                </a:rPr>
                <a:t>630 m</a:t>
              </a:r>
            </a:p>
          </p:txBody>
        </p:sp>
        <p:sp>
          <p:nvSpPr>
            <p:cNvPr id="46" name="Retângulo 45"/>
            <p:cNvSpPr/>
            <p:nvPr/>
          </p:nvSpPr>
          <p:spPr>
            <a:xfrm>
              <a:off x="1971083" y="3459241"/>
              <a:ext cx="766557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1600" b="1" dirty="0">
                  <a:ln w="22225">
                    <a:solidFill>
                      <a:srgbClr val="C0504D"/>
                    </a:solidFill>
                    <a:prstDash val="solid"/>
                  </a:ln>
                  <a:solidFill>
                    <a:srgbClr val="C0504D">
                      <a:lumMod val="40000"/>
                      <a:lumOff val="60000"/>
                    </a:srgbClr>
                  </a:solidFill>
                  <a:latin typeface="Arial" charset="0"/>
                  <a:cs typeface="Arial" charset="0"/>
                </a:rPr>
                <a:t>960 m</a:t>
              </a:r>
            </a:p>
          </p:txBody>
        </p:sp>
        <p:sp>
          <p:nvSpPr>
            <p:cNvPr id="47" name="Retângulo 46"/>
            <p:cNvSpPr/>
            <p:nvPr/>
          </p:nvSpPr>
          <p:spPr>
            <a:xfrm>
              <a:off x="2744338" y="3363171"/>
              <a:ext cx="766557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1600" b="1" dirty="0">
                  <a:ln w="22225">
                    <a:solidFill>
                      <a:srgbClr val="C0504D"/>
                    </a:solidFill>
                    <a:prstDash val="solid"/>
                  </a:ln>
                  <a:solidFill>
                    <a:srgbClr val="C0504D">
                      <a:lumMod val="40000"/>
                      <a:lumOff val="60000"/>
                    </a:srgbClr>
                  </a:solidFill>
                  <a:latin typeface="Arial" charset="0"/>
                  <a:cs typeface="Arial" charset="0"/>
                </a:rPr>
                <a:t>940 m</a:t>
              </a:r>
            </a:p>
          </p:txBody>
        </p:sp>
        <p:sp>
          <p:nvSpPr>
            <p:cNvPr id="48" name="Retângulo 47"/>
            <p:cNvSpPr/>
            <p:nvPr/>
          </p:nvSpPr>
          <p:spPr>
            <a:xfrm>
              <a:off x="3968031" y="3048343"/>
              <a:ext cx="766557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1600" b="1" dirty="0">
                  <a:ln w="22225">
                    <a:solidFill>
                      <a:srgbClr val="C0504D"/>
                    </a:solidFill>
                    <a:prstDash val="solid"/>
                  </a:ln>
                  <a:solidFill>
                    <a:srgbClr val="C0504D">
                      <a:lumMod val="40000"/>
                      <a:lumOff val="60000"/>
                    </a:srgbClr>
                  </a:solidFill>
                  <a:latin typeface="Arial" charset="0"/>
                  <a:cs typeface="Arial" charset="0"/>
                </a:rPr>
                <a:t>920 m</a:t>
              </a:r>
            </a:p>
          </p:txBody>
        </p:sp>
        <p:sp>
          <p:nvSpPr>
            <p:cNvPr id="49" name="Retângulo 48"/>
            <p:cNvSpPr/>
            <p:nvPr/>
          </p:nvSpPr>
          <p:spPr>
            <a:xfrm>
              <a:off x="5178886" y="2380764"/>
              <a:ext cx="766557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1600" b="1" dirty="0">
                  <a:ln w="22225">
                    <a:solidFill>
                      <a:srgbClr val="C0504D"/>
                    </a:solidFill>
                    <a:prstDash val="solid"/>
                  </a:ln>
                  <a:solidFill>
                    <a:srgbClr val="C0504D">
                      <a:lumMod val="40000"/>
                      <a:lumOff val="60000"/>
                    </a:srgbClr>
                  </a:solidFill>
                  <a:latin typeface="Arial" charset="0"/>
                  <a:cs typeface="Arial" charset="0"/>
                </a:rPr>
                <a:t>923 m</a:t>
              </a:r>
            </a:p>
          </p:txBody>
        </p:sp>
        <p:sp>
          <p:nvSpPr>
            <p:cNvPr id="50" name="Retângulo 49"/>
            <p:cNvSpPr/>
            <p:nvPr/>
          </p:nvSpPr>
          <p:spPr>
            <a:xfrm>
              <a:off x="6810701" y="1471310"/>
              <a:ext cx="766555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1600" b="1" dirty="0">
                  <a:ln w="12700">
                    <a:solidFill>
                      <a:srgbClr val="4F81BD"/>
                    </a:solidFill>
                    <a:prstDash val="solid"/>
                  </a:ln>
                  <a:pattFill prst="pct50">
                    <a:fgClr>
                      <a:srgbClr val="4F81BD"/>
                    </a:fgClr>
                    <a:bgClr>
                      <a:srgbClr val="4F81BD">
                        <a:lumMod val="20000"/>
                        <a:lumOff val="80000"/>
                      </a:srgbClr>
                    </a:bgClr>
                  </a:pattFill>
                  <a:effectLst>
                    <a:outerShdw dist="38100" dir="2640000" algn="bl" rotWithShape="0">
                      <a:srgbClr val="4F81BD"/>
                    </a:outerShdw>
                  </a:effectLst>
                  <a:latin typeface="Arial" charset="0"/>
                  <a:cs typeface="Arial" charset="0"/>
                </a:rPr>
                <a:t>720 m</a:t>
              </a:r>
            </a:p>
          </p:txBody>
        </p:sp>
      </p:grpSp>
      <p:sp>
        <p:nvSpPr>
          <p:cNvPr id="28" name="CaixaDeTexto 27"/>
          <p:cNvSpPr txBox="1"/>
          <p:nvPr/>
        </p:nvSpPr>
        <p:spPr>
          <a:xfrm>
            <a:off x="1735212" y="169476"/>
            <a:ext cx="8177213" cy="523220"/>
          </a:xfrm>
          <a:prstGeom prst="rect">
            <a:avLst/>
          </a:prstGeom>
          <a:noFill/>
          <a:ln>
            <a:noFill/>
          </a:ln>
          <a:effectLst>
            <a:outerShdw sx="1000" sy="1000" algn="ctr" rotWithShape="0">
              <a:srgbClr val="2F4D7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t-BR"/>
            </a:defPPr>
            <a:lvl1pPr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pt-BR" dirty="0"/>
              <a:t>1. SPSL: esquema geral do sistema</a:t>
            </a:r>
          </a:p>
        </p:txBody>
      </p:sp>
    </p:spTree>
    <p:extLst>
      <p:ext uri="{BB962C8B-B14F-4D97-AF65-F5344CB8AC3E}">
        <p14:creationId xmlns:p14="http://schemas.microsoft.com/office/powerpoint/2010/main" val="3065239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523876"/>
            <a:ext cx="9144000" cy="601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024" y="419483"/>
            <a:ext cx="9108977" cy="604867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519238" y="1"/>
            <a:ext cx="9144001" cy="83661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66566" name="Imagem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913" y="1"/>
            <a:ext cx="59055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CaixaDeTexto 33"/>
          <p:cNvSpPr txBox="1"/>
          <p:nvPr/>
        </p:nvSpPr>
        <p:spPr>
          <a:xfrm>
            <a:off x="1735212" y="169476"/>
            <a:ext cx="8177213" cy="523220"/>
          </a:xfrm>
          <a:prstGeom prst="rect">
            <a:avLst/>
          </a:prstGeom>
          <a:noFill/>
          <a:ln>
            <a:noFill/>
          </a:ln>
          <a:effectLst>
            <a:outerShdw sx="1000" sy="1000" algn="ctr" rotWithShape="0">
              <a:srgbClr val="2F4D7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t-BR"/>
            </a:defPPr>
            <a:lvl1pPr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pt-BR" dirty="0"/>
              <a:t>1. SPSL: Captação</a:t>
            </a:r>
          </a:p>
        </p:txBody>
      </p:sp>
      <p:pic>
        <p:nvPicPr>
          <p:cNvPr id="66564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" r="549"/>
          <a:stretch>
            <a:fillRect/>
          </a:stretch>
        </p:blipFill>
        <p:spPr bwMode="auto">
          <a:xfrm>
            <a:off x="1524000" y="5524500"/>
            <a:ext cx="91630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10560050" y="1"/>
            <a:ext cx="127000" cy="83661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rgbClr val="00B050"/>
              </a:solidFill>
            </a:endParaRPr>
          </a:p>
        </p:txBody>
      </p:sp>
      <p:sp>
        <p:nvSpPr>
          <p:cNvPr id="3" name="Balão de Fala: Retângulo 2"/>
          <p:cNvSpPr/>
          <p:nvPr/>
        </p:nvSpPr>
        <p:spPr>
          <a:xfrm>
            <a:off x="2855640" y="6093298"/>
            <a:ext cx="5256584" cy="648071"/>
          </a:xfrm>
          <a:prstGeom prst="wedgeRectCallout">
            <a:avLst>
              <a:gd name="adj1" fmla="val 27068"/>
              <a:gd name="adj2" fmla="val -119526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>
                <a:solidFill>
                  <a:prstClr val="black"/>
                </a:solidFill>
              </a:rPr>
              <a:t>Vista aérea das da captação de água bruta. </a:t>
            </a:r>
          </a:p>
          <a:p>
            <a:r>
              <a:rPr lang="pt-BR" sz="1400" dirty="0">
                <a:solidFill>
                  <a:prstClr val="black"/>
                </a:solidFill>
              </a:rPr>
              <a:t>Represa Cachoeira do França (Ibiúna), abril/2018.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543049" y="4137048"/>
            <a:ext cx="2736304" cy="162508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>
                <a:solidFill>
                  <a:prstClr val="black"/>
                </a:solidFill>
              </a:rPr>
              <a:t>Cota: 630 m</a:t>
            </a:r>
          </a:p>
          <a:p>
            <a:r>
              <a:rPr lang="pt-BR" sz="1400" b="1" dirty="0">
                <a:solidFill>
                  <a:prstClr val="black"/>
                </a:solidFill>
              </a:rPr>
              <a:t>EEAC:</a:t>
            </a:r>
            <a:r>
              <a:rPr lang="pt-BR" sz="1400" dirty="0">
                <a:solidFill>
                  <a:prstClr val="black"/>
                </a:solidFill>
              </a:rPr>
              <a:t> 4 + 1 conjuntos moto-bomba</a:t>
            </a:r>
          </a:p>
          <a:p>
            <a:r>
              <a:rPr lang="pt-BR" sz="1400" dirty="0">
                <a:solidFill>
                  <a:prstClr val="black"/>
                </a:solidFill>
              </a:rPr>
              <a:t>9.100 </a:t>
            </a:r>
            <a:r>
              <a:rPr lang="pt-BR" sz="1400" dirty="0" err="1">
                <a:solidFill>
                  <a:prstClr val="black"/>
                </a:solidFill>
              </a:rPr>
              <a:t>cv</a:t>
            </a:r>
            <a:r>
              <a:rPr lang="pt-BR" sz="1400" dirty="0">
                <a:solidFill>
                  <a:prstClr val="black"/>
                </a:solidFill>
              </a:rPr>
              <a:t> cada</a:t>
            </a:r>
          </a:p>
          <a:p>
            <a:r>
              <a:rPr lang="pt-BR" sz="1400" b="1" dirty="0">
                <a:solidFill>
                  <a:prstClr val="black"/>
                </a:solidFill>
              </a:rPr>
              <a:t>EEBC:</a:t>
            </a:r>
            <a:r>
              <a:rPr lang="pt-BR" sz="1400" dirty="0">
                <a:solidFill>
                  <a:prstClr val="black"/>
                </a:solidFill>
              </a:rPr>
              <a:t> 6 + 2 conjuntos moto-bomba</a:t>
            </a:r>
          </a:p>
          <a:p>
            <a:r>
              <a:rPr lang="pt-BR" sz="1400" dirty="0">
                <a:solidFill>
                  <a:prstClr val="black"/>
                </a:solidFill>
              </a:rPr>
              <a:t>600 </a:t>
            </a:r>
            <a:r>
              <a:rPr lang="pt-BR" sz="1400" dirty="0" err="1">
                <a:solidFill>
                  <a:prstClr val="black"/>
                </a:solidFill>
              </a:rPr>
              <a:t>cv</a:t>
            </a:r>
            <a:r>
              <a:rPr lang="pt-BR" sz="1400" dirty="0">
                <a:solidFill>
                  <a:prstClr val="black"/>
                </a:solidFill>
              </a:rPr>
              <a:t> cada</a:t>
            </a:r>
          </a:p>
          <a:p>
            <a:r>
              <a:rPr lang="pt-BR" sz="1400" b="1" dirty="0">
                <a:solidFill>
                  <a:prstClr val="black"/>
                </a:solidFill>
              </a:rPr>
              <a:t>Recalque: </a:t>
            </a:r>
            <a:r>
              <a:rPr lang="pt-BR" sz="1400" dirty="0">
                <a:solidFill>
                  <a:prstClr val="black"/>
                </a:solidFill>
              </a:rPr>
              <a:t>até 6,4 m</a:t>
            </a:r>
            <a:r>
              <a:rPr lang="pt-BR" sz="1400" baseline="30000" dirty="0">
                <a:solidFill>
                  <a:prstClr val="black"/>
                </a:solidFill>
              </a:rPr>
              <a:t>3</a:t>
            </a:r>
            <a:r>
              <a:rPr lang="pt-BR" sz="1400" dirty="0">
                <a:solidFill>
                  <a:prstClr val="black"/>
                </a:solidFill>
              </a:rPr>
              <a:t>/s</a:t>
            </a:r>
          </a:p>
          <a:p>
            <a:r>
              <a:rPr lang="pt-BR" sz="1400" b="1" dirty="0">
                <a:solidFill>
                  <a:prstClr val="black"/>
                </a:solidFill>
              </a:rPr>
              <a:t>SE: </a:t>
            </a:r>
            <a:r>
              <a:rPr lang="pt-BR" sz="1400" dirty="0">
                <a:solidFill>
                  <a:prstClr val="black"/>
                </a:solidFill>
              </a:rPr>
              <a:t>35 MVA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009878" y="175327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RHOs</a:t>
            </a:r>
            <a:endParaRPr lang="pt-B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7055885" y="211412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EEAC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7617521" y="2444843"/>
            <a:ext cx="2008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Poço de Sucção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6871892" y="2611370"/>
            <a:ext cx="2008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Desarenador</a:t>
            </a:r>
            <a:endParaRPr lang="pt-B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5515105" y="2712603"/>
            <a:ext cx="2008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EEBC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3207926" y="1405276"/>
            <a:ext cx="230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Subestação</a:t>
            </a:r>
          </a:p>
        </p:txBody>
      </p:sp>
    </p:spTree>
    <p:extLst>
      <p:ext uri="{BB962C8B-B14F-4D97-AF65-F5344CB8AC3E}">
        <p14:creationId xmlns:p14="http://schemas.microsoft.com/office/powerpoint/2010/main" val="3386230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0544" y="931615"/>
            <a:ext cx="3243606" cy="4267903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" r="549"/>
          <a:stretch/>
        </p:blipFill>
        <p:spPr>
          <a:xfrm>
            <a:off x="1524001" y="5524501"/>
            <a:ext cx="9162921" cy="1333501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1518735" y="-38636"/>
            <a:ext cx="9168187" cy="836712"/>
            <a:chOff x="-5266" y="0"/>
            <a:chExt cx="9168187" cy="836712"/>
          </a:xfrm>
        </p:grpSpPr>
        <p:sp>
          <p:nvSpPr>
            <p:cNvPr id="6" name="Retângulo 5"/>
            <p:cNvSpPr/>
            <p:nvPr/>
          </p:nvSpPr>
          <p:spPr>
            <a:xfrm>
              <a:off x="-5266" y="0"/>
              <a:ext cx="9144000" cy="83671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prstClr val="white"/>
                </a:solidFill>
              </a:endParaRPr>
            </a:p>
          </p:txBody>
        </p:sp>
        <p:sp>
          <p:nvSpPr>
            <p:cNvPr id="11" name="Retângulo 10"/>
            <p:cNvSpPr/>
            <p:nvPr/>
          </p:nvSpPr>
          <p:spPr>
            <a:xfrm>
              <a:off x="9036495" y="0"/>
              <a:ext cx="126426" cy="8367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00B050"/>
                </a:solidFill>
              </a:endParaRPr>
            </a:p>
          </p:txBody>
        </p:sp>
      </p:grpSp>
      <p:pic>
        <p:nvPicPr>
          <p:cNvPr id="8" name="Imagem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234" y="0"/>
            <a:ext cx="591263" cy="836712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7888" y="932783"/>
            <a:ext cx="5400601" cy="4248472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927672" y="5194077"/>
            <a:ext cx="255608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prstClr val="black"/>
                </a:solidFill>
              </a:rPr>
              <a:t>adutora de água bruta</a:t>
            </a:r>
          </a:p>
          <a:p>
            <a:r>
              <a:rPr lang="pt-BR" i="1" dirty="0">
                <a:solidFill>
                  <a:prstClr val="black"/>
                </a:solidFill>
                <a:sym typeface="Symbol" panose="05050102010706020507" pitchFamily="18" charset="2"/>
              </a:rPr>
              <a:t> </a:t>
            </a:r>
            <a:r>
              <a:rPr lang="pt-BR" i="1" dirty="0">
                <a:solidFill>
                  <a:prstClr val="black"/>
                </a:solidFill>
              </a:rPr>
              <a:t>2.100 mm, L = 49,3 km</a:t>
            </a: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6204212" y="5200164"/>
            <a:ext cx="250100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prstClr val="black"/>
                </a:solidFill>
              </a:rPr>
              <a:t>chaminé de equilíbrio</a:t>
            </a:r>
          </a:p>
          <a:p>
            <a:r>
              <a:rPr lang="pt-BR" i="1" dirty="0">
                <a:solidFill>
                  <a:prstClr val="black"/>
                </a:solidFill>
                <a:sym typeface="Symbol" panose="05050102010706020507" pitchFamily="18" charset="2"/>
              </a:rPr>
              <a:t> 12</a:t>
            </a:r>
            <a:r>
              <a:rPr lang="pt-BR" i="1" dirty="0">
                <a:solidFill>
                  <a:prstClr val="black"/>
                </a:solidFill>
              </a:rPr>
              <a:t> m e H = 21 m</a:t>
            </a: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1806576" y="187326"/>
            <a:ext cx="817721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SPSL</a:t>
            </a:r>
            <a:r>
              <a:rPr lang="pt-B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| Adutora de Água Bruta e Chaminé de Equilíbrio nº 1</a:t>
            </a:r>
            <a:endParaRPr lang="pt-BR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697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523876"/>
            <a:ext cx="9144000" cy="601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30921" y="836712"/>
            <a:ext cx="9135269" cy="5256585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519238" y="1"/>
            <a:ext cx="9144001" cy="83661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66566" name="Imagem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913" y="1"/>
            <a:ext cx="59055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4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" r="549"/>
          <a:stretch>
            <a:fillRect/>
          </a:stretch>
        </p:blipFill>
        <p:spPr bwMode="auto">
          <a:xfrm>
            <a:off x="1524000" y="5524500"/>
            <a:ext cx="91630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10560050" y="1"/>
            <a:ext cx="127000" cy="83661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rgbClr val="00B050"/>
              </a:solidFill>
            </a:endParaRPr>
          </a:p>
        </p:txBody>
      </p:sp>
      <p:sp>
        <p:nvSpPr>
          <p:cNvPr id="3" name="Balão de Fala: Retângulo 2"/>
          <p:cNvSpPr/>
          <p:nvPr/>
        </p:nvSpPr>
        <p:spPr>
          <a:xfrm>
            <a:off x="2855640" y="6093298"/>
            <a:ext cx="5256584" cy="648071"/>
          </a:xfrm>
          <a:prstGeom prst="wedgeRectCallout">
            <a:avLst>
              <a:gd name="adj1" fmla="val 21264"/>
              <a:gd name="adj2" fmla="val -117744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1400" dirty="0">
                <a:solidFill>
                  <a:prstClr val="black"/>
                </a:solidFill>
              </a:rPr>
              <a:t>Vista aérea das obras da Estação de Tratamento de Água (Vargem Grande Paulista).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666989" y="893777"/>
            <a:ext cx="2551014" cy="67324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1400" dirty="0">
                <a:solidFill>
                  <a:prstClr val="black"/>
                </a:solidFill>
              </a:rPr>
              <a:t>ETA de processo convencional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1400" dirty="0">
                <a:solidFill>
                  <a:prstClr val="black"/>
                </a:solidFill>
              </a:rPr>
              <a:t>Capacidade: </a:t>
            </a:r>
            <a:r>
              <a:rPr lang="pt-BR" sz="1600" b="1" dirty="0">
                <a:solidFill>
                  <a:prstClr val="black"/>
                </a:solidFill>
              </a:rPr>
              <a:t>6,4 m</a:t>
            </a:r>
            <a:r>
              <a:rPr lang="pt-BR" sz="1600" b="1" baseline="30000" dirty="0">
                <a:solidFill>
                  <a:prstClr val="black"/>
                </a:solidFill>
              </a:rPr>
              <a:t>3</a:t>
            </a:r>
            <a:r>
              <a:rPr lang="pt-BR" sz="1600" b="1" dirty="0">
                <a:solidFill>
                  <a:prstClr val="black"/>
                </a:solidFill>
              </a:rPr>
              <a:t>/s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735212" y="169476"/>
            <a:ext cx="8177213" cy="523220"/>
          </a:xfrm>
          <a:prstGeom prst="rect">
            <a:avLst/>
          </a:prstGeom>
          <a:noFill/>
          <a:ln>
            <a:noFill/>
          </a:ln>
          <a:effectLst>
            <a:outerShdw sx="1000" sy="1000" algn="ctr" rotWithShape="0">
              <a:srgbClr val="2F4D7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t-BR"/>
            </a:defPPr>
            <a:lvl1pPr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pt-BR" dirty="0"/>
              <a:t>1. SPSL: ETA Vargem Grande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8028412" y="914125"/>
            <a:ext cx="2568225" cy="151095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b="1" dirty="0">
                <a:solidFill>
                  <a:prstClr val="black"/>
                </a:solidFill>
              </a:rPr>
              <a:t>Bloco </a:t>
            </a:r>
            <a:r>
              <a:rPr lang="pt-BR" sz="1400" b="1" dirty="0" err="1">
                <a:solidFill>
                  <a:prstClr val="black"/>
                </a:solidFill>
              </a:rPr>
              <a:t>Hidrálico</a:t>
            </a:r>
            <a:r>
              <a:rPr lang="pt-BR" sz="1400" b="1" dirty="0">
                <a:solidFill>
                  <a:prstClr val="black"/>
                </a:solidFill>
              </a:rPr>
              <a:t>: </a:t>
            </a:r>
            <a:r>
              <a:rPr lang="pt-BR" sz="1400" dirty="0">
                <a:solidFill>
                  <a:prstClr val="black"/>
                </a:solidFill>
              </a:rPr>
              <a:t>12 </a:t>
            </a:r>
            <a:r>
              <a:rPr lang="pt-BR" sz="1400" dirty="0" err="1">
                <a:solidFill>
                  <a:prstClr val="black"/>
                </a:solidFill>
              </a:rPr>
              <a:t>floculadores</a:t>
            </a:r>
            <a:r>
              <a:rPr lang="pt-BR" sz="1400" dirty="0">
                <a:solidFill>
                  <a:prstClr val="black"/>
                </a:solidFill>
              </a:rPr>
              <a:t>, 12 </a:t>
            </a:r>
            <a:r>
              <a:rPr lang="pt-BR" sz="1400" dirty="0" err="1">
                <a:solidFill>
                  <a:prstClr val="black"/>
                </a:solidFill>
              </a:rPr>
              <a:t>decantadores</a:t>
            </a:r>
            <a:r>
              <a:rPr lang="pt-BR" sz="1400" dirty="0">
                <a:solidFill>
                  <a:prstClr val="black"/>
                </a:solidFill>
              </a:rPr>
              <a:t> e 16 filtros   (em 2 alas)</a:t>
            </a:r>
          </a:p>
          <a:p>
            <a:r>
              <a:rPr lang="pt-BR" sz="1400" b="1" dirty="0">
                <a:solidFill>
                  <a:prstClr val="black"/>
                </a:solidFill>
              </a:rPr>
              <a:t>RAT: </a:t>
            </a:r>
            <a:r>
              <a:rPr lang="pt-BR" sz="1400" dirty="0">
                <a:solidFill>
                  <a:prstClr val="black"/>
                </a:solidFill>
              </a:rPr>
              <a:t>2 x 10.000 m</a:t>
            </a:r>
            <a:r>
              <a:rPr lang="pt-BR" sz="1400" baseline="30000" dirty="0">
                <a:solidFill>
                  <a:prstClr val="black"/>
                </a:solidFill>
              </a:rPr>
              <a:t>3</a:t>
            </a:r>
          </a:p>
          <a:p>
            <a:r>
              <a:rPr lang="pt-BR" sz="1400" b="1" dirty="0">
                <a:solidFill>
                  <a:prstClr val="black"/>
                </a:solidFill>
              </a:rPr>
              <a:t>EEAT: </a:t>
            </a:r>
            <a:r>
              <a:rPr lang="pt-BR" sz="1400" dirty="0">
                <a:solidFill>
                  <a:prstClr val="black"/>
                </a:solidFill>
              </a:rPr>
              <a:t>2 elevatórias (5 x 1.080 </a:t>
            </a:r>
            <a:r>
              <a:rPr lang="pt-BR" sz="1400" dirty="0" err="1">
                <a:solidFill>
                  <a:prstClr val="black"/>
                </a:solidFill>
              </a:rPr>
              <a:t>cv</a:t>
            </a:r>
            <a:r>
              <a:rPr lang="pt-BR" sz="1400" dirty="0">
                <a:solidFill>
                  <a:prstClr val="black"/>
                </a:solidFill>
              </a:rPr>
              <a:t> + 2 x 420 </a:t>
            </a:r>
            <a:r>
              <a:rPr lang="pt-BR" sz="1400" dirty="0" err="1">
                <a:solidFill>
                  <a:prstClr val="black"/>
                </a:solidFill>
              </a:rPr>
              <a:t>cv</a:t>
            </a:r>
            <a:r>
              <a:rPr lang="pt-BR" sz="1400" dirty="0">
                <a:solidFill>
                  <a:prstClr val="black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09397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1" y="764704"/>
            <a:ext cx="9139238" cy="5256585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519238" y="1"/>
            <a:ext cx="9144001" cy="83661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66566" name="Imagem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913" y="1"/>
            <a:ext cx="59055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4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" r="549"/>
          <a:stretch>
            <a:fillRect/>
          </a:stretch>
        </p:blipFill>
        <p:spPr bwMode="auto">
          <a:xfrm>
            <a:off x="1524000" y="5524500"/>
            <a:ext cx="91630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10560050" y="1"/>
            <a:ext cx="127000" cy="83661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rgbClr val="00B05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735212" y="169476"/>
            <a:ext cx="8177213" cy="523220"/>
          </a:xfrm>
          <a:prstGeom prst="rect">
            <a:avLst/>
          </a:prstGeom>
          <a:noFill/>
          <a:ln>
            <a:noFill/>
          </a:ln>
          <a:effectLst>
            <a:outerShdw sx="1000" sy="1000" algn="ctr" rotWithShape="0">
              <a:srgbClr val="2F4D7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t-BR"/>
            </a:defPPr>
            <a:lvl1pPr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pt-BR" dirty="0"/>
              <a:t>1. SPSL: </a:t>
            </a:r>
            <a:r>
              <a:rPr lang="pt-BR" dirty="0" err="1"/>
              <a:t>RCABs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8867779" y="1060407"/>
            <a:ext cx="1563263" cy="97162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b="1" dirty="0">
                <a:solidFill>
                  <a:prstClr val="black"/>
                </a:solidFill>
              </a:rPr>
              <a:t>RCAB:</a:t>
            </a:r>
          </a:p>
          <a:p>
            <a:r>
              <a:rPr lang="pt-BR" sz="1400" dirty="0">
                <a:solidFill>
                  <a:prstClr val="black"/>
                </a:solidFill>
              </a:rPr>
              <a:t>Altura: 24 m</a:t>
            </a:r>
          </a:p>
          <a:p>
            <a:r>
              <a:rPr lang="pt-BR" sz="1400" dirty="0">
                <a:solidFill>
                  <a:prstClr val="black"/>
                </a:solidFill>
              </a:rPr>
              <a:t>Diâmetro: 46 m</a:t>
            </a:r>
          </a:p>
          <a:p>
            <a:r>
              <a:rPr lang="pt-BR" sz="1400" dirty="0">
                <a:solidFill>
                  <a:prstClr val="black"/>
                </a:solidFill>
              </a:rPr>
              <a:t>Volume: 25.000 m</a:t>
            </a:r>
            <a:r>
              <a:rPr lang="pt-BR" sz="1400" baseline="3000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3" name="Balão de Fala: Retângulo 2"/>
          <p:cNvSpPr/>
          <p:nvPr/>
        </p:nvSpPr>
        <p:spPr>
          <a:xfrm>
            <a:off x="2855640" y="6093298"/>
            <a:ext cx="5256584" cy="648071"/>
          </a:xfrm>
          <a:prstGeom prst="wedgeRectCallout">
            <a:avLst>
              <a:gd name="adj1" fmla="val -12177"/>
              <a:gd name="adj2" fmla="val -122560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dirty="0">
                <a:solidFill>
                  <a:prstClr val="black"/>
                </a:solidFill>
              </a:rPr>
              <a:t>Reservatórios de Compensação de Água Bruta, abril/2018.</a:t>
            </a:r>
          </a:p>
        </p:txBody>
      </p:sp>
    </p:spTree>
    <p:extLst>
      <p:ext uri="{BB962C8B-B14F-4D97-AF65-F5344CB8AC3E}">
        <p14:creationId xmlns:p14="http://schemas.microsoft.com/office/powerpoint/2010/main" val="1964594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CaixaDeTexto 10"/>
          <p:cNvSpPr txBox="1">
            <a:spLocks noChangeArrowheads="1"/>
          </p:cNvSpPr>
          <p:nvPr/>
        </p:nvSpPr>
        <p:spPr bwMode="auto">
          <a:xfrm>
            <a:off x="1801814" y="187326"/>
            <a:ext cx="7056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altLang="pt-BR" sz="2400" b="1">
                <a:solidFill>
                  <a:prstClr val="white"/>
                </a:solidFill>
              </a:rPr>
              <a:t>Sabesp</a:t>
            </a:r>
            <a:endParaRPr lang="pt-BR" altLang="pt-BR" sz="1800" b="1">
              <a:solidFill>
                <a:prstClr val="white"/>
              </a:solidFill>
            </a:endParaRPr>
          </a:p>
        </p:txBody>
      </p:sp>
      <p:pic>
        <p:nvPicPr>
          <p:cNvPr id="3076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" r="549"/>
          <a:stretch>
            <a:fillRect/>
          </a:stretch>
        </p:blipFill>
        <p:spPr bwMode="auto">
          <a:xfrm>
            <a:off x="1524000" y="5524500"/>
            <a:ext cx="91630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1519238" y="2479676"/>
            <a:ext cx="9148763" cy="143986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3078" name="Imagem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3950" y="2406650"/>
            <a:ext cx="1163638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CaixaDeTexto 13"/>
          <p:cNvSpPr txBox="1">
            <a:spLocks noChangeArrowheads="1"/>
          </p:cNvSpPr>
          <p:nvPr/>
        </p:nvSpPr>
        <p:spPr bwMode="auto">
          <a:xfrm>
            <a:off x="1631852" y="2592697"/>
            <a:ext cx="7056437" cy="111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altLang="pt-BR" sz="3600" b="1" dirty="0">
                <a:solidFill>
                  <a:prstClr val="white"/>
                </a:solidFill>
              </a:rPr>
              <a:t>2. Interligação </a:t>
            </a:r>
            <a:r>
              <a:rPr lang="pt-BR" altLang="pt-BR" sz="3600" b="1" dirty="0" err="1">
                <a:solidFill>
                  <a:prstClr val="white"/>
                </a:solidFill>
              </a:rPr>
              <a:t>Jaguari</a:t>
            </a:r>
            <a:r>
              <a:rPr lang="pt-BR" altLang="pt-BR" sz="3600" b="1" dirty="0">
                <a:solidFill>
                  <a:prstClr val="white"/>
                </a:solidFill>
              </a:rPr>
              <a:t> – Atibainha</a:t>
            </a:r>
          </a:p>
          <a:p>
            <a:pPr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altLang="pt-BR" sz="3600" b="1" dirty="0">
              <a:solidFill>
                <a:prstClr val="white"/>
              </a:solidFill>
            </a:endParaRPr>
          </a:p>
        </p:txBody>
      </p:sp>
      <p:cxnSp>
        <p:nvCxnSpPr>
          <p:cNvPr id="18" name="Conector reto 17"/>
          <p:cNvCxnSpPr/>
          <p:nvPr/>
        </p:nvCxnSpPr>
        <p:spPr>
          <a:xfrm>
            <a:off x="1719932" y="3277952"/>
            <a:ext cx="6464301" cy="703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tângulo 28"/>
          <p:cNvSpPr/>
          <p:nvPr/>
        </p:nvSpPr>
        <p:spPr>
          <a:xfrm>
            <a:off x="10488613" y="2481263"/>
            <a:ext cx="215900" cy="143986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71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/>
          <p:cNvGrpSpPr/>
          <p:nvPr/>
        </p:nvGrpSpPr>
        <p:grpSpPr>
          <a:xfrm>
            <a:off x="1518735" y="0"/>
            <a:ext cx="9168187" cy="836712"/>
            <a:chOff x="-5266" y="0"/>
            <a:chExt cx="9168187" cy="836712"/>
          </a:xfrm>
        </p:grpSpPr>
        <p:sp>
          <p:nvSpPr>
            <p:cNvPr id="22" name="Retângulo 21"/>
            <p:cNvSpPr/>
            <p:nvPr/>
          </p:nvSpPr>
          <p:spPr>
            <a:xfrm>
              <a:off x="-5266" y="0"/>
              <a:ext cx="9144000" cy="83671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prstClr val="white"/>
                </a:solidFill>
              </a:endParaRPr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9036495" y="0"/>
              <a:ext cx="126426" cy="8367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B050"/>
                </a:solidFill>
              </a:endParaRPr>
            </a:p>
          </p:txBody>
        </p:sp>
      </p:grpSp>
      <p:pic>
        <p:nvPicPr>
          <p:cNvPr id="33796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80729"/>
            <a:ext cx="9144000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tângulo 14"/>
          <p:cNvSpPr/>
          <p:nvPr/>
        </p:nvSpPr>
        <p:spPr>
          <a:xfrm>
            <a:off x="1524001" y="3674716"/>
            <a:ext cx="2170113" cy="1090612"/>
          </a:xfrm>
          <a:prstGeom prst="rect">
            <a:avLst/>
          </a:prstGeom>
          <a:solidFill>
            <a:srgbClr val="FFFFFF">
              <a:alpha val="83137"/>
            </a:srgbClr>
          </a:solidFill>
          <a:ln w="1905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33798" name="Imagem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6" y="3801716"/>
            <a:ext cx="3524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CaixaDeTexto 18"/>
          <p:cNvSpPr txBox="1">
            <a:spLocks noChangeArrowheads="1"/>
          </p:cNvSpPr>
          <p:nvPr/>
        </p:nvSpPr>
        <p:spPr bwMode="auto">
          <a:xfrm>
            <a:off x="2032001" y="3842991"/>
            <a:ext cx="15541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200" b="1">
                <a:solidFill>
                  <a:srgbClr val="000000"/>
                </a:solidFill>
                <a:latin typeface="Century Gothic" panose="020B0502020202020204" pitchFamily="34" charset="0"/>
              </a:rPr>
              <a:t>Estação Elevatória</a:t>
            </a:r>
          </a:p>
        </p:txBody>
      </p:sp>
      <p:cxnSp>
        <p:nvCxnSpPr>
          <p:cNvPr id="20" name="Conector reto 19"/>
          <p:cNvCxnSpPr/>
          <p:nvPr/>
        </p:nvCxnSpPr>
        <p:spPr>
          <a:xfrm>
            <a:off x="1679576" y="4246216"/>
            <a:ext cx="352425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1679576" y="4519266"/>
            <a:ext cx="352425" cy="0"/>
          </a:xfrm>
          <a:prstGeom prst="line">
            <a:avLst/>
          </a:prstGeom>
          <a:ln w="101600">
            <a:solidFill>
              <a:srgbClr val="E13F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2" name="CaixaDeTexto 21"/>
          <p:cNvSpPr txBox="1">
            <a:spLocks noChangeArrowheads="1"/>
          </p:cNvSpPr>
          <p:nvPr/>
        </p:nvSpPr>
        <p:spPr bwMode="auto">
          <a:xfrm>
            <a:off x="2032000" y="4106516"/>
            <a:ext cx="7874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200" b="1">
                <a:solidFill>
                  <a:srgbClr val="000000"/>
                </a:solidFill>
                <a:latin typeface="Century Gothic" panose="020B0502020202020204" pitchFamily="34" charset="0"/>
              </a:rPr>
              <a:t>Adutora</a:t>
            </a:r>
          </a:p>
        </p:txBody>
      </p:sp>
      <p:sp>
        <p:nvSpPr>
          <p:cNvPr id="33803" name="CaixaDeTexto 22"/>
          <p:cNvSpPr txBox="1">
            <a:spLocks noChangeArrowheads="1"/>
          </p:cNvSpPr>
          <p:nvPr/>
        </p:nvSpPr>
        <p:spPr bwMode="auto">
          <a:xfrm>
            <a:off x="2032001" y="4379566"/>
            <a:ext cx="56991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200" b="1">
                <a:solidFill>
                  <a:srgbClr val="000000"/>
                </a:solidFill>
                <a:latin typeface="Century Gothic" panose="020B0502020202020204" pitchFamily="34" charset="0"/>
              </a:rPr>
              <a:t>Túnel</a:t>
            </a:r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26" y="4249391"/>
            <a:ext cx="301625" cy="2603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Seta para a direita 1"/>
          <p:cNvSpPr/>
          <p:nvPr/>
        </p:nvSpPr>
        <p:spPr>
          <a:xfrm rot="11884690">
            <a:off x="6937376" y="2555528"/>
            <a:ext cx="479425" cy="1793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7" name="Seta para a direita 16"/>
          <p:cNvSpPr/>
          <p:nvPr/>
        </p:nvSpPr>
        <p:spPr>
          <a:xfrm rot="805790">
            <a:off x="6527801" y="3250853"/>
            <a:ext cx="479425" cy="1793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327275" y="4687968"/>
            <a:ext cx="765715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160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pt-BR" b="1" dirty="0">
                <a:solidFill>
                  <a:prstClr val="black"/>
                </a:solidFill>
                <a:cs typeface="Arial" panose="020B0604020202020204" pitchFamily="34" charset="0"/>
              </a:rPr>
              <a:t>Elevatória: vazão média = 5,13 m³/s / </a:t>
            </a:r>
            <a:r>
              <a:rPr lang="pt-BR" b="1" dirty="0" err="1">
                <a:solidFill>
                  <a:prstClr val="black"/>
                </a:solidFill>
                <a:cs typeface="Arial" panose="020B0604020202020204" pitchFamily="34" charset="0"/>
              </a:rPr>
              <a:t>máx</a:t>
            </a:r>
            <a:r>
              <a:rPr lang="pt-BR" b="1" dirty="0">
                <a:solidFill>
                  <a:prstClr val="black"/>
                </a:solidFill>
                <a:cs typeface="Arial" panose="020B0604020202020204" pitchFamily="34" charset="0"/>
              </a:rPr>
              <a:t> = 8,5 m³/s </a:t>
            </a:r>
            <a:r>
              <a:rPr lang="pt-BR" sz="1400" i="1" dirty="0">
                <a:solidFill>
                  <a:prstClr val="black"/>
                </a:solidFill>
                <a:cs typeface="Arial" panose="020B0604020202020204" pitchFamily="34" charset="0"/>
              </a:rPr>
              <a:t>(6 grupos de 5.000 </a:t>
            </a:r>
            <a:r>
              <a:rPr lang="pt-BR" sz="1400" i="1" dirty="0" err="1">
                <a:solidFill>
                  <a:prstClr val="black"/>
                </a:solidFill>
                <a:cs typeface="Arial" panose="020B0604020202020204" pitchFamily="34" charset="0"/>
              </a:rPr>
              <a:t>cv</a:t>
            </a:r>
            <a:r>
              <a:rPr lang="pt-BR" sz="1400" i="1" dirty="0">
                <a:solidFill>
                  <a:prstClr val="black"/>
                </a:solidFill>
                <a:cs typeface="Arial" panose="020B0604020202020204" pitchFamily="34" charset="0"/>
              </a:rPr>
              <a:t>)</a:t>
            </a:r>
          </a:p>
          <a:p>
            <a:pPr marL="285750" indent="-2160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pt-BR" b="1" dirty="0">
                <a:solidFill>
                  <a:prstClr val="black"/>
                </a:solidFill>
                <a:cs typeface="Arial" panose="020B0604020202020204" pitchFamily="34" charset="0"/>
              </a:rPr>
              <a:t>Adutora: </a:t>
            </a:r>
            <a:r>
              <a:rPr lang="pt-BR" b="1" dirty="0" err="1">
                <a:solidFill>
                  <a:prstClr val="black"/>
                </a:solidFill>
                <a:cs typeface="Arial" panose="020B0604020202020204" pitchFamily="34" charset="0"/>
              </a:rPr>
              <a:t>diâm</a:t>
            </a:r>
            <a:r>
              <a:rPr lang="pt-BR" b="1" dirty="0">
                <a:solidFill>
                  <a:prstClr val="black"/>
                </a:solidFill>
                <a:cs typeface="Arial" panose="020B0604020202020204" pitchFamily="34" charset="0"/>
              </a:rPr>
              <a:t>. = 2,2 m e ext. = 13,2 km</a:t>
            </a:r>
          </a:p>
          <a:p>
            <a:pPr marL="285750" indent="-2160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pt-BR" b="1" dirty="0">
                <a:solidFill>
                  <a:prstClr val="black"/>
                </a:solidFill>
                <a:cs typeface="Arial" panose="020B0604020202020204" pitchFamily="34" charset="0"/>
              </a:rPr>
              <a:t>Túnel: H = 5 m, L = 4 m e ext.= 6,1 km </a:t>
            </a:r>
            <a:r>
              <a:rPr lang="pt-BR" sz="1400" i="1" dirty="0">
                <a:solidFill>
                  <a:prstClr val="black"/>
                </a:solidFill>
                <a:cs typeface="Arial" panose="020B0604020202020204" pitchFamily="34" charset="0"/>
              </a:rPr>
              <a:t>(0,3 km de túnel de serviço)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1528146" y="1193"/>
            <a:ext cx="897463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2F4D7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pt-BR" sz="28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2. Interligação Jaguari - Atibainha</a:t>
            </a:r>
          </a:p>
          <a:p>
            <a:pPr eaLnBrk="0" fontAlgn="base" hangingPunct="0">
              <a:spcAft>
                <a:spcPct val="0"/>
              </a:spcAft>
            </a:pPr>
            <a:r>
              <a:rPr lang="pt-BR" i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pt-BR" b="1" i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foco:</a:t>
            </a:r>
            <a:r>
              <a:rPr lang="pt-BR" i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aumento da segurança hídrica do Sistema Cantareira </a:t>
            </a:r>
            <a:r>
              <a:rPr lang="pt-BR" sz="1500" i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(9 milhões pessoas)</a:t>
            </a: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224" y="1944514"/>
            <a:ext cx="301625" cy="2603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7" y="0"/>
            <a:ext cx="591263" cy="836712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5102074" y="1261515"/>
            <a:ext cx="3327193" cy="76944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prstClr val="black"/>
                </a:solidFill>
              </a:rPr>
              <a:t>investimento: R$ 555 milhões</a:t>
            </a:r>
          </a:p>
          <a:p>
            <a:r>
              <a:rPr lang="pt-BR" sz="2400" b="1" dirty="0">
                <a:solidFill>
                  <a:srgbClr val="FF0000"/>
                </a:solidFill>
              </a:rPr>
              <a:t>RDC – Integrado, BNDES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896200" y="3340547"/>
            <a:ext cx="964839" cy="369332"/>
          </a:xfrm>
          <a:prstGeom prst="rect">
            <a:avLst/>
          </a:prstGeom>
          <a:noFill/>
          <a:ln w="127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 err="1">
                <a:solidFill>
                  <a:prstClr val="black"/>
                </a:solidFill>
              </a:rPr>
              <a:t>Jaguari</a:t>
            </a:r>
            <a:endParaRPr lang="pt-BR" b="1" dirty="0">
              <a:solidFill>
                <a:prstClr val="black"/>
              </a:solidFill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3287689" y="3025930"/>
            <a:ext cx="1138535" cy="369332"/>
          </a:xfrm>
          <a:prstGeom prst="rect">
            <a:avLst/>
          </a:prstGeom>
          <a:noFill/>
          <a:ln w="127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prstClr val="black"/>
                </a:solidFill>
              </a:rPr>
              <a:t>Atibainha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5375921" y="2780928"/>
            <a:ext cx="813991" cy="369332"/>
          </a:xfrm>
          <a:prstGeom prst="rect">
            <a:avLst/>
          </a:prstGeom>
          <a:noFill/>
          <a:ln w="127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prstClr val="black"/>
                </a:solidFill>
              </a:rPr>
              <a:t>19 km</a:t>
            </a:r>
          </a:p>
        </p:txBody>
      </p:sp>
    </p:spTree>
    <p:extLst>
      <p:ext uri="{BB962C8B-B14F-4D97-AF65-F5344CB8AC3E}">
        <p14:creationId xmlns:p14="http://schemas.microsoft.com/office/powerpoint/2010/main" val="482007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42"/>
          <p:cNvGrpSpPr/>
          <p:nvPr/>
        </p:nvGrpSpPr>
        <p:grpSpPr>
          <a:xfrm>
            <a:off x="1518735" y="0"/>
            <a:ext cx="9168187" cy="836712"/>
            <a:chOff x="-5266" y="0"/>
            <a:chExt cx="9168187" cy="836712"/>
          </a:xfrm>
        </p:grpSpPr>
        <p:sp>
          <p:nvSpPr>
            <p:cNvPr id="44" name="Retângulo 43"/>
            <p:cNvSpPr/>
            <p:nvPr/>
          </p:nvSpPr>
          <p:spPr>
            <a:xfrm>
              <a:off x="-5266" y="0"/>
              <a:ext cx="9144000" cy="83671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prstClr val="white"/>
                </a:solidFill>
              </a:endParaRPr>
            </a:p>
          </p:txBody>
        </p:sp>
        <p:sp>
          <p:nvSpPr>
            <p:cNvPr id="45" name="Retângulo 44"/>
            <p:cNvSpPr/>
            <p:nvPr/>
          </p:nvSpPr>
          <p:spPr>
            <a:xfrm>
              <a:off x="9036495" y="0"/>
              <a:ext cx="126426" cy="8367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B050"/>
                </a:solidFill>
              </a:endParaRPr>
            </a:p>
          </p:txBody>
        </p:sp>
      </p:grpSp>
      <p:sp>
        <p:nvSpPr>
          <p:cNvPr id="2" name="Content Placeholder 2"/>
          <p:cNvSpPr txBox="1">
            <a:spLocks/>
          </p:cNvSpPr>
          <p:nvPr/>
        </p:nvSpPr>
        <p:spPr>
          <a:xfrm>
            <a:off x="2035543" y="931948"/>
            <a:ext cx="8229599" cy="5017176"/>
          </a:xfrm>
          <a:prstGeom prst="rect">
            <a:avLst/>
          </a:prstGeom>
          <a:solidFill>
            <a:srgbClr val="1587D5"/>
          </a:solidFill>
        </p:spPr>
        <p:txBody>
          <a:bodyPr vert="horz" anchor="ctr">
            <a:normAutofit/>
          </a:bodyPr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indent="-216000">
              <a:lnSpc>
                <a:spcPct val="200000"/>
              </a:lnSpc>
              <a:buClr>
                <a:srgbClr val="1F497D"/>
              </a:buClr>
            </a:pPr>
            <a:endParaRPr lang="en-US" sz="2400" b="1" dirty="0">
              <a:solidFill>
                <a:prstClr val="black"/>
              </a:solidFill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1919536" y="878348"/>
            <a:ext cx="8513128" cy="5214949"/>
            <a:chOff x="322929" y="1262628"/>
            <a:chExt cx="8513128" cy="5214949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63681" y="1262628"/>
              <a:ext cx="8389399" cy="5214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riângulo isósceles 4"/>
            <p:cNvSpPr/>
            <p:nvPr/>
          </p:nvSpPr>
          <p:spPr bwMode="auto">
            <a:xfrm>
              <a:off x="7770482" y="5707465"/>
              <a:ext cx="81849" cy="101782"/>
            </a:xfrm>
            <a:prstGeom prst="triangle">
              <a:avLst/>
            </a:prstGeom>
            <a:solidFill>
              <a:srgbClr val="FFFF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pt-BR">
                <a:solidFill>
                  <a:srgbClr val="000000"/>
                </a:solidFill>
              </a:endParaRPr>
            </a:p>
          </p:txBody>
        </p:sp>
        <p:cxnSp>
          <p:nvCxnSpPr>
            <p:cNvPr id="6" name="Conector de seta reta 5"/>
            <p:cNvCxnSpPr/>
            <p:nvPr/>
          </p:nvCxnSpPr>
          <p:spPr bwMode="auto">
            <a:xfrm flipV="1">
              <a:off x="5169781" y="3984031"/>
              <a:ext cx="800995" cy="320726"/>
            </a:xfrm>
            <a:prstGeom prst="straightConnector1">
              <a:avLst/>
            </a:prstGeom>
            <a:noFill/>
            <a:ln w="15875" cap="flat" cmpd="sng" algn="ctr">
              <a:solidFill>
                <a:schemeClr val="bg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7" name="Retângulo 6"/>
            <p:cNvSpPr/>
            <p:nvPr/>
          </p:nvSpPr>
          <p:spPr bwMode="auto">
            <a:xfrm>
              <a:off x="1409272" y="1912460"/>
              <a:ext cx="45719" cy="57015"/>
            </a:xfrm>
            <a:prstGeom prst="rect">
              <a:avLst/>
            </a:prstGeom>
            <a:noFill/>
            <a:ln w="222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pt-BR">
                <a:solidFill>
                  <a:srgbClr val="000000"/>
                </a:solidFill>
              </a:endParaRPr>
            </a:p>
          </p:txBody>
        </p:sp>
        <p:cxnSp>
          <p:nvCxnSpPr>
            <p:cNvPr id="8" name="Conector de seta reta 7"/>
            <p:cNvCxnSpPr/>
            <p:nvPr/>
          </p:nvCxnSpPr>
          <p:spPr bwMode="auto">
            <a:xfrm flipH="1" flipV="1">
              <a:off x="3161211" y="2641236"/>
              <a:ext cx="7198" cy="906648"/>
            </a:xfrm>
            <a:prstGeom prst="straightConnector1">
              <a:avLst/>
            </a:prstGeom>
            <a:noFill/>
            <a:ln w="158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" name="Conector reto 8"/>
            <p:cNvCxnSpPr/>
            <p:nvPr/>
          </p:nvCxnSpPr>
          <p:spPr bwMode="auto">
            <a:xfrm flipH="1" flipV="1">
              <a:off x="1499483" y="1984258"/>
              <a:ext cx="2462919" cy="918072"/>
            </a:xfrm>
            <a:prstGeom prst="line">
              <a:avLst/>
            </a:prstGeom>
            <a:noFill/>
            <a:ln w="285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0" name="Conector reto 9"/>
            <p:cNvCxnSpPr/>
            <p:nvPr/>
          </p:nvCxnSpPr>
          <p:spPr bwMode="auto">
            <a:xfrm flipH="1" flipV="1">
              <a:off x="1499483" y="1984258"/>
              <a:ext cx="2462919" cy="918072"/>
            </a:xfrm>
            <a:prstGeom prst="line">
              <a:avLst/>
            </a:prstGeom>
            <a:noFill/>
            <a:ln w="28575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1" name="Conector reto 10"/>
            <p:cNvCxnSpPr/>
            <p:nvPr/>
          </p:nvCxnSpPr>
          <p:spPr bwMode="auto">
            <a:xfrm>
              <a:off x="3947492" y="2930357"/>
              <a:ext cx="39756" cy="67286"/>
            </a:xfrm>
            <a:prstGeom prst="line">
              <a:avLst/>
            </a:prstGeom>
            <a:noFill/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2" name="Conector reto 11"/>
            <p:cNvCxnSpPr/>
            <p:nvPr/>
          </p:nvCxnSpPr>
          <p:spPr bwMode="auto">
            <a:xfrm>
              <a:off x="3977309" y="2868090"/>
              <a:ext cx="79513" cy="0"/>
            </a:xfrm>
            <a:prstGeom prst="line">
              <a:avLst/>
            </a:prstGeom>
            <a:noFill/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3" name="Conector reto 12"/>
            <p:cNvCxnSpPr/>
            <p:nvPr/>
          </p:nvCxnSpPr>
          <p:spPr bwMode="auto">
            <a:xfrm flipH="1">
              <a:off x="3947492" y="2867578"/>
              <a:ext cx="29817" cy="62779"/>
            </a:xfrm>
            <a:prstGeom prst="line">
              <a:avLst/>
            </a:prstGeom>
            <a:noFill/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4" name="Conector reto 13"/>
            <p:cNvCxnSpPr/>
            <p:nvPr/>
          </p:nvCxnSpPr>
          <p:spPr bwMode="auto">
            <a:xfrm>
              <a:off x="1481593" y="1883329"/>
              <a:ext cx="39756" cy="67286"/>
            </a:xfrm>
            <a:prstGeom prst="line">
              <a:avLst/>
            </a:prstGeom>
            <a:noFill/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5" name="Conector reto 14"/>
            <p:cNvCxnSpPr/>
            <p:nvPr/>
          </p:nvCxnSpPr>
          <p:spPr bwMode="auto">
            <a:xfrm>
              <a:off x="1408706" y="2013325"/>
              <a:ext cx="79513" cy="0"/>
            </a:xfrm>
            <a:prstGeom prst="line">
              <a:avLst/>
            </a:prstGeom>
            <a:noFill/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6" name="Conector reto 15"/>
            <p:cNvCxnSpPr/>
            <p:nvPr/>
          </p:nvCxnSpPr>
          <p:spPr bwMode="auto">
            <a:xfrm flipH="1">
              <a:off x="1488219" y="1950615"/>
              <a:ext cx="29817" cy="62779"/>
            </a:xfrm>
            <a:prstGeom prst="line">
              <a:avLst/>
            </a:prstGeom>
            <a:noFill/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7" name="Conector reto 16"/>
            <p:cNvCxnSpPr/>
            <p:nvPr/>
          </p:nvCxnSpPr>
          <p:spPr bwMode="auto">
            <a:xfrm flipH="1">
              <a:off x="2323581" y="2435927"/>
              <a:ext cx="361085" cy="76558"/>
            </a:xfrm>
            <a:prstGeom prst="line">
              <a:avLst/>
            </a:prstGeom>
            <a:noFill/>
            <a:ln w="285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8" name="Conector reto 17"/>
            <p:cNvCxnSpPr/>
            <p:nvPr/>
          </p:nvCxnSpPr>
          <p:spPr bwMode="auto">
            <a:xfrm flipH="1">
              <a:off x="2323581" y="2435927"/>
              <a:ext cx="361085" cy="76558"/>
            </a:xfrm>
            <a:prstGeom prst="line">
              <a:avLst/>
            </a:prstGeom>
            <a:noFill/>
            <a:ln w="28575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9" name="CaixaDeTexto 18"/>
            <p:cNvSpPr txBox="1"/>
            <p:nvPr/>
          </p:nvSpPr>
          <p:spPr>
            <a:xfrm>
              <a:off x="5154197" y="2997643"/>
              <a:ext cx="2828378" cy="95410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1600" b="1" u="none">
                  <a:latin typeface="Calibri" panose="020F0502020204030204" pitchFamily="34" charset="0"/>
                </a:defRPr>
              </a:lvl1pPr>
            </a:lstStyle>
            <a:p>
              <a:r>
                <a:rPr lang="pt-BR" sz="1400" dirty="0">
                  <a:solidFill>
                    <a:srgbClr val="000000"/>
                  </a:solidFill>
                </a:rPr>
                <a:t>ADUTORA EM VALA</a:t>
              </a:r>
            </a:p>
            <a:p>
              <a:r>
                <a:rPr lang="pt-BR" sz="1400" dirty="0">
                  <a:solidFill>
                    <a:srgbClr val="000000"/>
                  </a:solidFill>
                </a:rPr>
                <a:t>Diâmetro: 2.200 mm</a:t>
              </a:r>
            </a:p>
            <a:p>
              <a:r>
                <a:rPr lang="pt-BR" sz="1400" dirty="0">
                  <a:solidFill>
                    <a:srgbClr val="000000"/>
                  </a:solidFill>
                </a:rPr>
                <a:t>Extensão: 13,2 km</a:t>
              </a:r>
            </a:p>
            <a:p>
              <a:r>
                <a:rPr lang="pt-BR" sz="1400" dirty="0">
                  <a:solidFill>
                    <a:srgbClr val="000000"/>
                  </a:solidFill>
                </a:rPr>
                <a:t>Dispositivos de proteção </a:t>
              </a:r>
              <a:r>
                <a:rPr lang="pt-BR" sz="1400" dirty="0" err="1">
                  <a:solidFill>
                    <a:srgbClr val="000000"/>
                  </a:solidFill>
                </a:rPr>
                <a:t>anti-golpe</a:t>
              </a:r>
              <a:r>
                <a:rPr lang="pt-BR" sz="1400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" name="CaixaDeTexto 19"/>
            <p:cNvSpPr txBox="1"/>
            <p:nvPr/>
          </p:nvSpPr>
          <p:spPr>
            <a:xfrm>
              <a:off x="1202253" y="3589802"/>
              <a:ext cx="3121080" cy="95410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1600" b="1" u="none">
                  <a:latin typeface="Calibri" panose="020F0502020204030204" pitchFamily="34" charset="0"/>
                </a:defRPr>
              </a:lvl1pPr>
            </a:lstStyle>
            <a:p>
              <a:r>
                <a:rPr lang="pt-BR" sz="1400" dirty="0">
                  <a:solidFill>
                    <a:srgbClr val="000000"/>
                  </a:solidFill>
                </a:rPr>
                <a:t>TÚNEL</a:t>
              </a:r>
            </a:p>
            <a:p>
              <a:r>
                <a:rPr lang="pt-BR" sz="1400" dirty="0">
                  <a:solidFill>
                    <a:srgbClr val="000000"/>
                  </a:solidFill>
                </a:rPr>
                <a:t>Seção: base 4 m / altura 5 m</a:t>
              </a:r>
            </a:p>
            <a:p>
              <a:r>
                <a:rPr lang="pt-BR" sz="1400" dirty="0">
                  <a:solidFill>
                    <a:srgbClr val="000000"/>
                  </a:solidFill>
                </a:rPr>
                <a:t>Extensão: 6,1 km</a:t>
              </a:r>
            </a:p>
            <a:p>
              <a:r>
                <a:rPr lang="pt-BR" sz="1400" dirty="0">
                  <a:solidFill>
                    <a:srgbClr val="000000"/>
                  </a:solidFill>
                </a:rPr>
                <a:t>Túnel intermediário de acesso : 0,3 km</a:t>
              </a:r>
            </a:p>
          </p:txBody>
        </p:sp>
        <p:sp>
          <p:nvSpPr>
            <p:cNvPr id="21" name="CaixaDeTexto 20"/>
            <p:cNvSpPr txBox="1"/>
            <p:nvPr/>
          </p:nvSpPr>
          <p:spPr>
            <a:xfrm>
              <a:off x="7586230" y="6015912"/>
              <a:ext cx="12498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b="1" dirty="0">
                  <a:solidFill>
                    <a:srgbClr val="FFFFFF"/>
                  </a:solidFill>
                </a:rPr>
                <a:t>JAGUARI</a:t>
              </a:r>
            </a:p>
          </p:txBody>
        </p:sp>
        <p:sp>
          <p:nvSpPr>
            <p:cNvPr id="22" name="CaixaDeTexto 21"/>
            <p:cNvSpPr txBox="1"/>
            <p:nvPr/>
          </p:nvSpPr>
          <p:spPr>
            <a:xfrm>
              <a:off x="322929" y="1715900"/>
              <a:ext cx="12498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b="1" dirty="0">
                  <a:solidFill>
                    <a:srgbClr val="FFFFFF"/>
                  </a:solidFill>
                </a:rPr>
                <a:t>ATIBAINHA</a:t>
              </a:r>
            </a:p>
          </p:txBody>
        </p:sp>
        <p:cxnSp>
          <p:nvCxnSpPr>
            <p:cNvPr id="23" name="Conector reto 22"/>
            <p:cNvCxnSpPr/>
            <p:nvPr/>
          </p:nvCxnSpPr>
          <p:spPr bwMode="auto">
            <a:xfrm flipH="1">
              <a:off x="2269796" y="2571212"/>
              <a:ext cx="80461" cy="37363"/>
            </a:xfrm>
            <a:prstGeom prst="line">
              <a:avLst/>
            </a:prstGeom>
            <a:noFill/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4" name="Conector reto 23"/>
            <p:cNvCxnSpPr/>
            <p:nvPr/>
          </p:nvCxnSpPr>
          <p:spPr bwMode="auto">
            <a:xfrm>
              <a:off x="2241992" y="2461222"/>
              <a:ext cx="79513" cy="0"/>
            </a:xfrm>
            <a:prstGeom prst="line">
              <a:avLst/>
            </a:prstGeom>
            <a:noFill/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5" name="Conector reto 24"/>
            <p:cNvCxnSpPr/>
            <p:nvPr/>
          </p:nvCxnSpPr>
          <p:spPr bwMode="auto">
            <a:xfrm>
              <a:off x="2319909" y="2454682"/>
              <a:ext cx="30348" cy="116530"/>
            </a:xfrm>
            <a:prstGeom prst="line">
              <a:avLst/>
            </a:prstGeom>
            <a:noFill/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26" name="CaixaDeTexto 25"/>
          <p:cNvSpPr txBox="1"/>
          <p:nvPr/>
        </p:nvSpPr>
        <p:spPr>
          <a:xfrm>
            <a:off x="7906730" y="5411097"/>
            <a:ext cx="1030637" cy="646331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000000"/>
                </a:solidFill>
              </a:rPr>
              <a:t>ELEVATÓRIA ¨6 x 5.000 </a:t>
            </a:r>
            <a:r>
              <a:rPr lang="pt-BR" sz="1200" b="1" dirty="0" err="1">
                <a:solidFill>
                  <a:srgbClr val="000000"/>
                </a:solidFill>
              </a:rPr>
              <a:t>cv</a:t>
            </a:r>
            <a:r>
              <a:rPr lang="pt-BR" sz="1200" b="1" dirty="0">
                <a:solidFill>
                  <a:srgbClr val="000000"/>
                </a:solidFill>
              </a:rPr>
              <a:t>  S/E ELÉTRICA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9136445" y="4422698"/>
            <a:ext cx="1180927" cy="46166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000000"/>
                </a:solidFill>
              </a:rPr>
              <a:t>ESTRUTURA DE DISSIPAÇÃO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6070345" y="1554006"/>
            <a:ext cx="931189" cy="46166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000000"/>
                </a:solidFill>
              </a:rPr>
              <a:t>EMBOQUE TÚNEL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2314719" y="892200"/>
            <a:ext cx="1178391" cy="46166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000000"/>
                </a:solidFill>
              </a:rPr>
              <a:t>DESEMBOQUE TÚNEL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2012404" y="1790578"/>
            <a:ext cx="1251759" cy="646331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000000"/>
                </a:solidFill>
              </a:rPr>
              <a:t>ESTRUTURA DE DESCARGA E</a:t>
            </a:r>
          </a:p>
          <a:p>
            <a:r>
              <a:rPr lang="pt-BR" sz="1200" b="1" dirty="0">
                <a:solidFill>
                  <a:srgbClr val="000000"/>
                </a:solidFill>
              </a:rPr>
              <a:t>CAPTAÇÃO </a:t>
            </a:r>
            <a:r>
              <a:rPr lang="pt-BR" sz="1050" i="1" dirty="0">
                <a:solidFill>
                  <a:srgbClr val="000000"/>
                </a:solidFill>
              </a:rPr>
              <a:t>(volta)</a:t>
            </a:r>
          </a:p>
        </p:txBody>
      </p:sp>
      <p:sp>
        <p:nvSpPr>
          <p:cNvPr id="38" name="Rectangle 4"/>
          <p:cNvSpPr>
            <a:spLocks noChangeArrowheads="1"/>
          </p:cNvSpPr>
          <p:nvPr/>
        </p:nvSpPr>
        <p:spPr bwMode="auto">
          <a:xfrm>
            <a:off x="1487488" y="15343"/>
            <a:ext cx="8743198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2F4D7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pt-BR" sz="28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2. Interligação Jaguari – Atibainha</a:t>
            </a:r>
          </a:p>
          <a:p>
            <a:pPr eaLnBrk="0" hangingPunct="0"/>
            <a:r>
              <a:rPr lang="pt-BR" b="1" i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visão geral: </a:t>
            </a:r>
            <a:r>
              <a:rPr lang="pt-BR" i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adutora, túnel e estruturas</a:t>
            </a:r>
            <a:endParaRPr lang="pt-BR" sz="1500" i="1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39" name="Conector de seta reta 38"/>
          <p:cNvCxnSpPr>
            <a:endCxn id="40" idx="2"/>
          </p:cNvCxnSpPr>
          <p:nvPr/>
        </p:nvCxnSpPr>
        <p:spPr bwMode="auto">
          <a:xfrm flipV="1">
            <a:off x="4018562" y="1467952"/>
            <a:ext cx="1129310" cy="633772"/>
          </a:xfrm>
          <a:prstGeom prst="straightConnector1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40" name="CaixaDeTexto 39"/>
          <p:cNvSpPr txBox="1"/>
          <p:nvPr/>
        </p:nvSpPr>
        <p:spPr>
          <a:xfrm>
            <a:off x="4375804" y="1006288"/>
            <a:ext cx="1544136" cy="46166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000000"/>
                </a:solidFill>
              </a:rPr>
              <a:t>TÚNEL DE SERVIÇO (INTERMEDIÁRIO)</a:t>
            </a:r>
          </a:p>
        </p:txBody>
      </p:sp>
      <p:cxnSp>
        <p:nvCxnSpPr>
          <p:cNvPr id="48" name="Conector de seta reta 47"/>
          <p:cNvCxnSpPr>
            <a:endCxn id="29" idx="2"/>
          </p:cNvCxnSpPr>
          <p:nvPr/>
        </p:nvCxnSpPr>
        <p:spPr bwMode="auto">
          <a:xfrm flipH="1" flipV="1">
            <a:off x="2903915" y="1353864"/>
            <a:ext cx="143285" cy="235260"/>
          </a:xfrm>
          <a:prstGeom prst="straightConnector1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49" name="Conector de seta reta 48"/>
          <p:cNvCxnSpPr/>
          <p:nvPr/>
        </p:nvCxnSpPr>
        <p:spPr bwMode="auto">
          <a:xfrm flipV="1">
            <a:off x="5912599" y="2051647"/>
            <a:ext cx="502120" cy="658633"/>
          </a:xfrm>
          <a:prstGeom prst="straightConnector1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46" name="Imagem 4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7" y="0"/>
            <a:ext cx="591263" cy="836712"/>
          </a:xfrm>
          <a:prstGeom prst="rect">
            <a:avLst/>
          </a:prstGeom>
        </p:spPr>
      </p:pic>
      <p:cxnSp>
        <p:nvCxnSpPr>
          <p:cNvPr id="47" name="Conector de seta reta 46"/>
          <p:cNvCxnSpPr/>
          <p:nvPr/>
        </p:nvCxnSpPr>
        <p:spPr bwMode="auto">
          <a:xfrm flipH="1" flipV="1">
            <a:off x="8394797" y="3599752"/>
            <a:ext cx="972292" cy="1676465"/>
          </a:xfrm>
          <a:prstGeom prst="straightConnector1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19871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7561" y="3212981"/>
            <a:ext cx="3399751" cy="2808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5" name="Grupo 4"/>
          <p:cNvGrpSpPr/>
          <p:nvPr/>
        </p:nvGrpSpPr>
        <p:grpSpPr>
          <a:xfrm>
            <a:off x="1518735" y="0"/>
            <a:ext cx="9168187" cy="836712"/>
            <a:chOff x="-5266" y="0"/>
            <a:chExt cx="9168187" cy="836712"/>
          </a:xfrm>
        </p:grpSpPr>
        <p:sp>
          <p:nvSpPr>
            <p:cNvPr id="6" name="Retângulo 5"/>
            <p:cNvSpPr/>
            <p:nvPr/>
          </p:nvSpPr>
          <p:spPr>
            <a:xfrm>
              <a:off x="-5266" y="0"/>
              <a:ext cx="9144000" cy="83671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prstClr val="white"/>
                </a:solidFill>
              </a:endParaRPr>
            </a:p>
          </p:txBody>
        </p:sp>
        <p:sp>
          <p:nvSpPr>
            <p:cNvPr id="7" name="Retângulo 6"/>
            <p:cNvSpPr/>
            <p:nvPr/>
          </p:nvSpPr>
          <p:spPr>
            <a:xfrm>
              <a:off x="9036495" y="0"/>
              <a:ext cx="126426" cy="8367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B050"/>
                </a:solidFill>
              </a:endParaRPr>
            </a:p>
          </p:txBody>
        </p:sp>
      </p:grp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568292" y="44625"/>
            <a:ext cx="8344132" cy="700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2F4D7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2500"/>
              </a:lnSpc>
            </a:pPr>
            <a:r>
              <a:rPr lang="pt-BR" sz="28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2. Interligação Jaguari – Atibainha</a:t>
            </a:r>
          </a:p>
          <a:p>
            <a:pPr>
              <a:lnSpc>
                <a:spcPts val="2500"/>
              </a:lnSpc>
            </a:pPr>
            <a:r>
              <a:rPr lang="pt-BR" sz="16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pt-BR" i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elevatória, S/E, ponte de acesso/suporte da tubulação e </a:t>
            </a:r>
            <a:r>
              <a:rPr lang="pt-BR" i="1" dirty="0" err="1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anti-golpe</a:t>
            </a:r>
            <a:endParaRPr lang="pt-BR" i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7" y="0"/>
            <a:ext cx="591263" cy="836712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8127" y="836713"/>
            <a:ext cx="3399751" cy="237626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" name="Retângulo 1"/>
          <p:cNvSpPr/>
          <p:nvPr/>
        </p:nvSpPr>
        <p:spPr>
          <a:xfrm>
            <a:off x="7223942" y="848430"/>
            <a:ext cx="2184427" cy="389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pt-BR" sz="1400" b="1" dirty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energia elétrica: 30.000 </a:t>
            </a:r>
            <a:r>
              <a:rPr lang="pt-BR" sz="1400" b="1" dirty="0" err="1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cv</a:t>
            </a:r>
            <a:endParaRPr lang="pt-BR" sz="1400" b="1" dirty="0">
              <a:solidFill>
                <a:prstClr val="black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7184151" y="3136981"/>
            <a:ext cx="1752379" cy="389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pt-BR" sz="1400" b="1" dirty="0" err="1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protecão</a:t>
            </a:r>
            <a:r>
              <a:rPr lang="pt-BR" sz="1400" b="1" dirty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400" b="1" dirty="0" err="1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anti-golpe</a:t>
            </a:r>
            <a:endParaRPr lang="pt-BR" sz="1400" b="1" dirty="0">
              <a:solidFill>
                <a:prstClr val="black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4977" y="851000"/>
            <a:ext cx="5714945" cy="516998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7" name="CaixaDeTexto 16"/>
          <p:cNvSpPr txBox="1"/>
          <p:nvPr/>
        </p:nvSpPr>
        <p:spPr>
          <a:xfrm>
            <a:off x="1544977" y="881337"/>
            <a:ext cx="2042306" cy="2067233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 b="1" u="none">
                <a:latin typeface="Calibri" panose="020F0502020204030204" pitchFamily="34" charset="0"/>
              </a:defRPr>
            </a:lvl1pPr>
          </a:lstStyle>
          <a:p>
            <a:pPr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1400" dirty="0">
                <a:solidFill>
                  <a:srgbClr val="000000"/>
                </a:solidFill>
              </a:rPr>
              <a:t>ELEVATÓRIA</a:t>
            </a:r>
            <a:endParaRPr lang="pt-BR" sz="1400" dirty="0">
              <a:solidFill>
                <a:srgbClr val="FF0000"/>
              </a:solidFill>
            </a:endParaRPr>
          </a:p>
          <a:p>
            <a:pPr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1400" dirty="0">
                <a:solidFill>
                  <a:srgbClr val="000000"/>
                </a:solidFill>
              </a:rPr>
              <a:t>6 grupos motobombas de 5.000 </a:t>
            </a:r>
            <a:r>
              <a:rPr lang="pt-BR" sz="1400" dirty="0" err="1">
                <a:solidFill>
                  <a:srgbClr val="000000"/>
                </a:solidFill>
              </a:rPr>
              <a:t>cv</a:t>
            </a:r>
            <a:r>
              <a:rPr lang="pt-BR" sz="1400" dirty="0">
                <a:solidFill>
                  <a:srgbClr val="000000"/>
                </a:solidFill>
              </a:rPr>
              <a:t> cada</a:t>
            </a:r>
          </a:p>
          <a:p>
            <a:pPr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1400" dirty="0" err="1">
                <a:solidFill>
                  <a:srgbClr val="000000"/>
                </a:solidFill>
              </a:rPr>
              <a:t>Qméd</a:t>
            </a:r>
            <a:r>
              <a:rPr lang="pt-BR" sz="1400" dirty="0">
                <a:solidFill>
                  <a:srgbClr val="000000"/>
                </a:solidFill>
              </a:rPr>
              <a:t>.: 5,13 m³/s</a:t>
            </a:r>
          </a:p>
          <a:p>
            <a:pPr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1400" dirty="0" err="1">
                <a:solidFill>
                  <a:srgbClr val="000000"/>
                </a:solidFill>
              </a:rPr>
              <a:t>Qmáx</a:t>
            </a:r>
            <a:r>
              <a:rPr lang="pt-BR" sz="1400" dirty="0">
                <a:solidFill>
                  <a:srgbClr val="000000"/>
                </a:solidFill>
              </a:rPr>
              <a:t>.: 8,5 m³/s</a:t>
            </a:r>
          </a:p>
          <a:p>
            <a:pPr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1400" dirty="0">
                <a:solidFill>
                  <a:srgbClr val="000000"/>
                </a:solidFill>
              </a:rPr>
              <a:t>AMT: 215 </a:t>
            </a:r>
            <a:r>
              <a:rPr lang="pt-BR" sz="1400" dirty="0" err="1">
                <a:solidFill>
                  <a:srgbClr val="000000"/>
                </a:solidFill>
              </a:rPr>
              <a:t>mca</a:t>
            </a:r>
            <a:endParaRPr lang="pt-BR" sz="1400" dirty="0">
              <a:solidFill>
                <a:srgbClr val="000000"/>
              </a:solidFill>
            </a:endParaRPr>
          </a:p>
          <a:p>
            <a:pPr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1400" dirty="0">
                <a:solidFill>
                  <a:srgbClr val="000000"/>
                </a:solidFill>
              </a:rPr>
              <a:t>Potência: 30.000 </a:t>
            </a:r>
            <a:r>
              <a:rPr lang="pt-BR" sz="1400" dirty="0" err="1">
                <a:solidFill>
                  <a:srgbClr val="000000"/>
                </a:solidFill>
              </a:rPr>
              <a:t>cv</a:t>
            </a:r>
            <a:endParaRPr lang="pt-BR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93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o 30"/>
          <p:cNvGrpSpPr/>
          <p:nvPr/>
        </p:nvGrpSpPr>
        <p:grpSpPr>
          <a:xfrm>
            <a:off x="1518735" y="0"/>
            <a:ext cx="9168187" cy="836712"/>
            <a:chOff x="-5266" y="0"/>
            <a:chExt cx="9168187" cy="836712"/>
          </a:xfrm>
        </p:grpSpPr>
        <p:sp>
          <p:nvSpPr>
            <p:cNvPr id="32" name="Retângulo 31"/>
            <p:cNvSpPr/>
            <p:nvPr/>
          </p:nvSpPr>
          <p:spPr>
            <a:xfrm>
              <a:off x="-5266" y="0"/>
              <a:ext cx="9144000" cy="83671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prstClr val="white"/>
                </a:solidFill>
              </a:endParaRPr>
            </a:p>
          </p:txBody>
        </p:sp>
        <p:sp>
          <p:nvSpPr>
            <p:cNvPr id="33" name="Retângulo 32"/>
            <p:cNvSpPr/>
            <p:nvPr/>
          </p:nvSpPr>
          <p:spPr>
            <a:xfrm>
              <a:off x="9036495" y="0"/>
              <a:ext cx="126426" cy="8367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00B050"/>
                </a:solidFill>
              </a:endParaRPr>
            </a:p>
          </p:txBody>
        </p:sp>
      </p:grpSp>
      <p:sp>
        <p:nvSpPr>
          <p:cNvPr id="12304" name="CaixaDeTexto 30"/>
          <p:cNvSpPr txBox="1">
            <a:spLocks noChangeArrowheads="1"/>
          </p:cNvSpPr>
          <p:nvPr/>
        </p:nvSpPr>
        <p:spPr bwMode="auto">
          <a:xfrm>
            <a:off x="9185955" y="5630417"/>
            <a:ext cx="12493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sz="1200" b="1">
                <a:solidFill>
                  <a:srgbClr val="FFFFFF"/>
                </a:solidFill>
                <a:latin typeface="Calibri" panose="020F0502020204030204" pitchFamily="34" charset="0"/>
              </a:rPr>
              <a:t>JAGUARI</a:t>
            </a:r>
          </a:p>
        </p:txBody>
      </p:sp>
      <p:pic>
        <p:nvPicPr>
          <p:cNvPr id="34" name="Imagem 3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" r="549"/>
          <a:stretch/>
        </p:blipFill>
        <p:spPr>
          <a:xfrm>
            <a:off x="1524001" y="5524501"/>
            <a:ext cx="9162921" cy="1333501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732359" y="1761"/>
            <a:ext cx="8702958" cy="800219"/>
          </a:xfrm>
          <a:prstGeom prst="rect">
            <a:avLst/>
          </a:prstGeom>
          <a:noFill/>
          <a:ln>
            <a:noFill/>
          </a:ln>
          <a:effectLst>
            <a:outerShdw sx="1000" sy="1000" algn="ctr" rotWithShape="0">
              <a:srgbClr val="2F4D7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Interligação Jaguari – Atibainha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adutora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744072" y="1916833"/>
            <a:ext cx="3317832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00" b="1" dirty="0">
                <a:solidFill>
                  <a:prstClr val="white"/>
                </a:solidFill>
              </a:rPr>
              <a:t>linha de transmissão</a:t>
            </a:r>
          </a:p>
          <a:p>
            <a:pPr algn="ctr"/>
            <a:r>
              <a:rPr lang="pt-BR" sz="1400" i="1" dirty="0">
                <a:solidFill>
                  <a:prstClr val="white"/>
                </a:solidFill>
              </a:rPr>
              <a:t>(determinante para a escolha da captação)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54975" y="2371196"/>
            <a:ext cx="4860113" cy="3615261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1994" y="836713"/>
            <a:ext cx="4109182" cy="514974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4" name="CaixaDeTexto 13"/>
          <p:cNvSpPr txBox="1"/>
          <p:nvPr/>
        </p:nvSpPr>
        <p:spPr>
          <a:xfrm flipH="1">
            <a:off x="6744072" y="1314984"/>
            <a:ext cx="2736304" cy="369332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prstClr val="black"/>
                </a:solidFill>
              </a:rPr>
              <a:t>D = 2,2 m / ext. = 13,2 km,</a:t>
            </a:r>
          </a:p>
        </p:txBody>
      </p:sp>
    </p:spTree>
    <p:extLst>
      <p:ext uri="{BB962C8B-B14F-4D97-AF65-F5344CB8AC3E}">
        <p14:creationId xmlns:p14="http://schemas.microsoft.com/office/powerpoint/2010/main" val="36260419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o 30"/>
          <p:cNvGrpSpPr/>
          <p:nvPr/>
        </p:nvGrpSpPr>
        <p:grpSpPr>
          <a:xfrm>
            <a:off x="1518735" y="0"/>
            <a:ext cx="9168187" cy="836712"/>
            <a:chOff x="-5266" y="0"/>
            <a:chExt cx="9168187" cy="836712"/>
          </a:xfrm>
        </p:grpSpPr>
        <p:sp>
          <p:nvSpPr>
            <p:cNvPr id="32" name="Retângulo 31"/>
            <p:cNvSpPr/>
            <p:nvPr/>
          </p:nvSpPr>
          <p:spPr>
            <a:xfrm>
              <a:off x="-5266" y="0"/>
              <a:ext cx="9144000" cy="83671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prstClr val="white"/>
                </a:solidFill>
              </a:endParaRPr>
            </a:p>
          </p:txBody>
        </p:sp>
        <p:sp>
          <p:nvSpPr>
            <p:cNvPr id="33" name="Retângulo 32"/>
            <p:cNvSpPr/>
            <p:nvPr/>
          </p:nvSpPr>
          <p:spPr>
            <a:xfrm>
              <a:off x="9036495" y="0"/>
              <a:ext cx="126426" cy="8367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00B050"/>
                </a:solidFill>
              </a:endParaRPr>
            </a:p>
          </p:txBody>
        </p:sp>
      </p:grpSp>
      <p:sp>
        <p:nvSpPr>
          <p:cNvPr id="12304" name="CaixaDeTexto 30"/>
          <p:cNvSpPr txBox="1">
            <a:spLocks noChangeArrowheads="1"/>
          </p:cNvSpPr>
          <p:nvPr/>
        </p:nvSpPr>
        <p:spPr bwMode="auto">
          <a:xfrm>
            <a:off x="9185955" y="5630417"/>
            <a:ext cx="12493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sz="1200" b="1">
                <a:solidFill>
                  <a:srgbClr val="FFFFFF"/>
                </a:solidFill>
                <a:latin typeface="Calibri" panose="020F0502020204030204" pitchFamily="34" charset="0"/>
              </a:rPr>
              <a:t>JAGUARI</a:t>
            </a:r>
          </a:p>
        </p:txBody>
      </p:sp>
      <p:pic>
        <p:nvPicPr>
          <p:cNvPr id="34" name="Imagem 3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" r="549"/>
          <a:stretch/>
        </p:blipFill>
        <p:spPr>
          <a:xfrm>
            <a:off x="1524001" y="5524501"/>
            <a:ext cx="9162921" cy="1333501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847528" y="1761"/>
            <a:ext cx="8587789" cy="800219"/>
          </a:xfrm>
          <a:prstGeom prst="rect">
            <a:avLst/>
          </a:prstGeom>
          <a:noFill/>
          <a:ln>
            <a:noFill/>
          </a:ln>
          <a:effectLst>
            <a:outerShdw sx="1000" sy="1000" algn="ctr" rotWithShape="0">
              <a:srgbClr val="2F4D7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Interligação Jaguari – Atibainha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túnel </a:t>
            </a:r>
            <a:r>
              <a:rPr lang="pt-BR" altLang="pt-BR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concluído </a:t>
            </a:r>
            <a:r>
              <a:rPr lang="pt-BR" altLang="pt-BR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set/17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744072" y="1916833"/>
            <a:ext cx="3317832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00" b="1" dirty="0">
                <a:solidFill>
                  <a:prstClr val="white"/>
                </a:solidFill>
              </a:rPr>
              <a:t>linha de transmissão</a:t>
            </a:r>
          </a:p>
          <a:p>
            <a:pPr algn="ctr"/>
            <a:r>
              <a:rPr lang="pt-BR" sz="1400" i="1" dirty="0">
                <a:solidFill>
                  <a:prstClr val="white"/>
                </a:solidFill>
              </a:rPr>
              <a:t>(determinante para a escolha da captação)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43030" y="842464"/>
            <a:ext cx="4428831" cy="252028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3030" y="3381910"/>
            <a:ext cx="4428831" cy="264513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4530" y="850360"/>
            <a:ext cx="4587974" cy="51845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6" name="CaixaDeTexto 15"/>
          <p:cNvSpPr txBox="1"/>
          <p:nvPr/>
        </p:nvSpPr>
        <p:spPr>
          <a:xfrm>
            <a:off x="6071827" y="5544528"/>
            <a:ext cx="4516194" cy="338554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prstClr val="black"/>
                </a:solidFill>
              </a:rPr>
              <a:t>H = 5 m e L = 4 m, ext. = 6,1 km, em </a:t>
            </a:r>
            <a:r>
              <a:rPr lang="pt-BR" sz="1600" b="1" dirty="0">
                <a:solidFill>
                  <a:prstClr val="black"/>
                </a:solidFill>
              </a:rPr>
              <a:t>1 ano e 7 meses</a:t>
            </a:r>
            <a:endParaRPr lang="pt-BR" sz="15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3707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518735" y="0"/>
            <a:ext cx="9168187" cy="836712"/>
            <a:chOff x="-5266" y="0"/>
            <a:chExt cx="9168187" cy="836712"/>
          </a:xfrm>
        </p:grpSpPr>
        <p:sp>
          <p:nvSpPr>
            <p:cNvPr id="6" name="Retângulo 5"/>
            <p:cNvSpPr/>
            <p:nvPr/>
          </p:nvSpPr>
          <p:spPr>
            <a:xfrm>
              <a:off x="-5266" y="0"/>
              <a:ext cx="9144000" cy="83671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prstClr val="white"/>
                </a:solidFill>
              </a:endParaRPr>
            </a:p>
          </p:txBody>
        </p:sp>
        <p:sp>
          <p:nvSpPr>
            <p:cNvPr id="7" name="Retângulo 6"/>
            <p:cNvSpPr/>
            <p:nvPr/>
          </p:nvSpPr>
          <p:spPr>
            <a:xfrm>
              <a:off x="9036495" y="0"/>
              <a:ext cx="126426" cy="8367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B050"/>
                </a:solidFill>
              </a:endParaRPr>
            </a:p>
          </p:txBody>
        </p:sp>
      </p:grp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568292" y="44625"/>
            <a:ext cx="8344132" cy="700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2F4D7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2500"/>
              </a:lnSpc>
            </a:pPr>
            <a:r>
              <a:rPr lang="pt-BR" sz="28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2. Interligação Jaguari – Atibainha</a:t>
            </a:r>
          </a:p>
          <a:p>
            <a:pPr>
              <a:lnSpc>
                <a:spcPts val="2500"/>
              </a:lnSpc>
            </a:pPr>
            <a:r>
              <a:rPr lang="pt-BR" sz="16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pt-BR" i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elevatória Atibainha - Jaguari, chegada da água na represa </a:t>
            </a:r>
            <a:r>
              <a:rPr lang="pt-BR" i="1" dirty="0" err="1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Jaguari</a:t>
            </a:r>
            <a:r>
              <a:rPr lang="pt-BR" i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(volta)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7" y="0"/>
            <a:ext cx="591263" cy="83671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8734" y="836712"/>
            <a:ext cx="4902030" cy="266429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6000" y="826230"/>
            <a:ext cx="4752000" cy="266429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4966" y="3356992"/>
            <a:ext cx="3951537" cy="263435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45675023"/>
      </p:ext>
    </p:extLst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bg1"/>
        </a:solidFill>
        <a:effectLst/>
      </a:spPr>
      <a:bodyPr vert="horz" lIns="91440" tIns="45720" rIns="91440" bIns="45720" rtlCol="0" anchor="ctr">
        <a:noAutofit/>
      </a:bodyPr>
      <a:lstStyle>
        <a:defPPr>
          <a:defRPr sz="2800" i="1" dirty="0">
            <a:solidFill>
              <a:srgbClr val="0083C7"/>
            </a:solidFill>
            <a:latin typeface="Century Gothic" panose="020B0502020202020204" pitchFamily="34" charset="0"/>
            <a:ea typeface="+mn-ea"/>
            <a:cs typeface="+mn-cs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0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1698</Words>
  <Application>Microsoft Office PowerPoint</Application>
  <PresentationFormat>Widescreen</PresentationFormat>
  <Paragraphs>317</Paragraphs>
  <Slides>28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6</vt:i4>
      </vt:variant>
      <vt:variant>
        <vt:lpstr>Títulos de slides</vt:lpstr>
      </vt:variant>
      <vt:variant>
        <vt:i4>28</vt:i4>
      </vt:variant>
    </vt:vector>
  </HeadingPairs>
  <TitlesOfParts>
    <vt:vector size="42" baseType="lpstr">
      <vt:lpstr>Arial</vt:lpstr>
      <vt:lpstr>Arial Black</vt:lpstr>
      <vt:lpstr>Calibri</vt:lpstr>
      <vt:lpstr>Calibri Light</vt:lpstr>
      <vt:lpstr>Century Gothic</vt:lpstr>
      <vt:lpstr>Tahoma</vt:lpstr>
      <vt:lpstr>Verdana</vt:lpstr>
      <vt:lpstr>Wingdings</vt:lpstr>
      <vt:lpstr>1_Tema do Office</vt:lpstr>
      <vt:lpstr>Tema do Office</vt:lpstr>
      <vt:lpstr>2_Tema do Office</vt:lpstr>
      <vt:lpstr>3_Tema do Office</vt:lpstr>
      <vt:lpstr>4_Tema do Office</vt:lpstr>
      <vt:lpstr>10_Tema do Office</vt:lpstr>
      <vt:lpstr>Jerson Kelman  2014/2015 Extreme climatic event  Jaguari reservoir  Cantareira System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Expansion of connections between production systems allowed water transferring from Guarapiranga to Paulista Ave. region </vt:lpstr>
      <vt:lpstr>Apresentação do PowerPoint</vt:lpstr>
      <vt:lpstr>Expansions of water treatment stations </vt:lpstr>
      <vt:lpstr>2014/2015 Construction of dozen adduction and distribution structures </vt:lpstr>
      <vt:lpstr>Apresentação do PowerPoint</vt:lpstr>
      <vt:lpstr>Solução para o Problema</vt:lpstr>
      <vt:lpstr>An average of 80% of MRSP population joined the efforts for water consumption reduction </vt:lpstr>
      <vt:lpstr>SPMR Total water production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2014/2015 Extreme climatic event    Jaguari reservoir – Cantareira System   Feb/2014  </dc:title>
  <dc:creator>Jerson Kelman</dc:creator>
  <cp:lastModifiedBy>Jerson Kelman</cp:lastModifiedBy>
  <cp:revision>1</cp:revision>
  <dcterms:created xsi:type="dcterms:W3CDTF">2023-06-06T22:58:29Z</dcterms:created>
  <dcterms:modified xsi:type="dcterms:W3CDTF">2023-11-28T14:03:48Z</dcterms:modified>
</cp:coreProperties>
</file>