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Ex1.xml" ContentType="application/vnd.ms-office.chartex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10230" r:id="rId2"/>
    <p:sldId id="10232" r:id="rId3"/>
    <p:sldId id="10229" r:id="rId4"/>
    <p:sldId id="273" r:id="rId5"/>
    <p:sldId id="256" r:id="rId6"/>
    <p:sldId id="269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C5FED-A2BF-4466-8E66-8F9BA2C05AFD}" v="4" dt="2022-04-24T16:32:15.8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6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son Kelman" userId="be71c4f3eaf3d83c" providerId="LiveId" clId="{ED9C5FED-A2BF-4466-8E66-8F9BA2C05AFD}"/>
    <pc:docChg chg="undo custSel addSld delSld modSld sldOrd">
      <pc:chgData name="Jerson Kelman" userId="be71c4f3eaf3d83c" providerId="LiveId" clId="{ED9C5FED-A2BF-4466-8E66-8F9BA2C05AFD}" dt="2022-04-24T17:04:18.128" v="1667" actId="14100"/>
      <pc:docMkLst>
        <pc:docMk/>
      </pc:docMkLst>
      <pc:sldChg chg="del">
        <pc:chgData name="Jerson Kelman" userId="be71c4f3eaf3d83c" providerId="LiveId" clId="{ED9C5FED-A2BF-4466-8E66-8F9BA2C05AFD}" dt="2022-04-24T15:51:13.421" v="0" actId="47"/>
        <pc:sldMkLst>
          <pc:docMk/>
          <pc:sldMk cId="355513233" sldId="10224"/>
        </pc:sldMkLst>
      </pc:sldChg>
      <pc:sldChg chg="addSp delSp modSp add del mod">
        <pc:chgData name="Jerson Kelman" userId="be71c4f3eaf3d83c" providerId="LiveId" clId="{ED9C5FED-A2BF-4466-8E66-8F9BA2C05AFD}" dt="2022-04-24T15:56:46.699" v="334" actId="47"/>
        <pc:sldMkLst>
          <pc:docMk/>
          <pc:sldMk cId="2335076439" sldId="10225"/>
        </pc:sldMkLst>
        <pc:spChg chg="add del mod">
          <ac:chgData name="Jerson Kelman" userId="be71c4f3eaf3d83c" providerId="LiveId" clId="{ED9C5FED-A2BF-4466-8E66-8F9BA2C05AFD}" dt="2022-04-24T15:52:40.734" v="4" actId="478"/>
          <ac:spMkLst>
            <pc:docMk/>
            <pc:sldMk cId="2335076439" sldId="10225"/>
            <ac:spMk id="4" creationId="{559B4AA6-3A70-4B83-949C-8AF24B986529}"/>
          </ac:spMkLst>
        </pc:spChg>
        <pc:spChg chg="del">
          <ac:chgData name="Jerson Kelman" userId="be71c4f3eaf3d83c" providerId="LiveId" clId="{ED9C5FED-A2BF-4466-8E66-8F9BA2C05AFD}" dt="2022-04-24T15:52:37.718" v="3" actId="478"/>
          <ac:spMkLst>
            <pc:docMk/>
            <pc:sldMk cId="2335076439" sldId="10225"/>
            <ac:spMk id="9" creationId="{D847B485-6079-465C-BBB6-BD15FEEBCE93}"/>
          </ac:spMkLst>
        </pc:spChg>
        <pc:picChg chg="mod">
          <ac:chgData name="Jerson Kelman" userId="be71c4f3eaf3d83c" providerId="LiveId" clId="{ED9C5FED-A2BF-4466-8E66-8F9BA2C05AFD}" dt="2022-04-24T15:52:41.866" v="5" actId="1076"/>
          <ac:picMkLst>
            <pc:docMk/>
            <pc:sldMk cId="2335076439" sldId="10225"/>
            <ac:picMk id="8" creationId="{66CBCB1C-D20C-4A12-9F60-DD1EA9D5EB1B}"/>
          </ac:picMkLst>
        </pc:picChg>
      </pc:sldChg>
      <pc:sldChg chg="del">
        <pc:chgData name="Jerson Kelman" userId="be71c4f3eaf3d83c" providerId="LiveId" clId="{ED9C5FED-A2BF-4466-8E66-8F9BA2C05AFD}" dt="2022-04-24T15:51:40.033" v="1" actId="2696"/>
        <pc:sldMkLst>
          <pc:docMk/>
          <pc:sldMk cId="3965749042" sldId="10225"/>
        </pc:sldMkLst>
      </pc:sldChg>
      <pc:sldChg chg="del">
        <pc:chgData name="Jerson Kelman" userId="be71c4f3eaf3d83c" providerId="LiveId" clId="{ED9C5FED-A2BF-4466-8E66-8F9BA2C05AFD}" dt="2022-04-24T16:56:05.317" v="1598" actId="47"/>
        <pc:sldMkLst>
          <pc:docMk/>
          <pc:sldMk cId="180272296" sldId="10228"/>
        </pc:sldMkLst>
      </pc:sldChg>
      <pc:sldChg chg="modSp mod">
        <pc:chgData name="Jerson Kelman" userId="be71c4f3eaf3d83c" providerId="LiveId" clId="{ED9C5FED-A2BF-4466-8E66-8F9BA2C05AFD}" dt="2022-04-24T17:04:18.128" v="1667" actId="14100"/>
        <pc:sldMkLst>
          <pc:docMk/>
          <pc:sldMk cId="3760135806" sldId="10230"/>
        </pc:sldMkLst>
        <pc:spChg chg="mod">
          <ac:chgData name="Jerson Kelman" userId="be71c4f3eaf3d83c" providerId="LiveId" clId="{ED9C5FED-A2BF-4466-8E66-8F9BA2C05AFD}" dt="2022-04-24T17:04:01.713" v="1666" actId="403"/>
          <ac:spMkLst>
            <pc:docMk/>
            <pc:sldMk cId="3760135806" sldId="10230"/>
            <ac:spMk id="4" creationId="{A2BE7F38-EC4D-4029-83E1-95B782993851}"/>
          </ac:spMkLst>
        </pc:spChg>
        <pc:picChg chg="mod">
          <ac:chgData name="Jerson Kelman" userId="be71c4f3eaf3d83c" providerId="LiveId" clId="{ED9C5FED-A2BF-4466-8E66-8F9BA2C05AFD}" dt="2022-04-24T17:04:18.128" v="1667" actId="14100"/>
          <ac:picMkLst>
            <pc:docMk/>
            <pc:sldMk cId="3760135806" sldId="10230"/>
            <ac:picMk id="3" creationId="{1A48AAB1-FE56-4536-B9AB-3B9AD0EA96F6}"/>
          </ac:picMkLst>
        </pc:picChg>
      </pc:sldChg>
      <pc:sldChg chg="addSp modSp new del mod">
        <pc:chgData name="Jerson Kelman" userId="be71c4f3eaf3d83c" providerId="LiveId" clId="{ED9C5FED-A2BF-4466-8E66-8F9BA2C05AFD}" dt="2022-04-24T16:57:07.563" v="1599" actId="47"/>
        <pc:sldMkLst>
          <pc:docMk/>
          <pc:sldMk cId="895735519" sldId="10231"/>
        </pc:sldMkLst>
        <pc:picChg chg="add mod">
          <ac:chgData name="Jerson Kelman" userId="be71c4f3eaf3d83c" providerId="LiveId" clId="{ED9C5FED-A2BF-4466-8E66-8F9BA2C05AFD}" dt="2022-04-24T15:55:50.768" v="277" actId="1036"/>
          <ac:picMkLst>
            <pc:docMk/>
            <pc:sldMk cId="895735519" sldId="10231"/>
            <ac:picMk id="2" creationId="{2CB9EA96-2D1F-41D2-9F70-B65C232CF2E2}"/>
          </ac:picMkLst>
        </pc:picChg>
        <pc:picChg chg="add mod">
          <ac:chgData name="Jerson Kelman" userId="be71c4f3eaf3d83c" providerId="LiveId" clId="{ED9C5FED-A2BF-4466-8E66-8F9BA2C05AFD}" dt="2022-04-24T15:56:00.081" v="333" actId="1035"/>
          <ac:picMkLst>
            <pc:docMk/>
            <pc:sldMk cId="895735519" sldId="10231"/>
            <ac:picMk id="3" creationId="{032683DC-C067-4023-8A7C-515B4F935E96}"/>
          </ac:picMkLst>
        </pc:picChg>
      </pc:sldChg>
      <pc:sldChg chg="addSp modSp new mod ord">
        <pc:chgData name="Jerson Kelman" userId="be71c4f3eaf3d83c" providerId="LiveId" clId="{ED9C5FED-A2BF-4466-8E66-8F9BA2C05AFD}" dt="2022-04-24T17:02:35.963" v="1665" actId="20577"/>
        <pc:sldMkLst>
          <pc:docMk/>
          <pc:sldMk cId="1697699678" sldId="10232"/>
        </pc:sldMkLst>
        <pc:spChg chg="add mod">
          <ac:chgData name="Jerson Kelman" userId="be71c4f3eaf3d83c" providerId="LiveId" clId="{ED9C5FED-A2BF-4466-8E66-8F9BA2C05AFD}" dt="2022-04-24T17:02:35.963" v="1665" actId="20577"/>
          <ac:spMkLst>
            <pc:docMk/>
            <pc:sldMk cId="1697699678" sldId="10232"/>
            <ac:spMk id="2" creationId="{4BCDA47B-4221-4124-B077-44DBF0510DA1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596537393623917"/>
          <c:y val="0.17773355563638985"/>
          <c:w val="0.72530822425359254"/>
          <c:h val="0.7311073034951376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Emissões</c:v>
                </c:pt>
              </c:strCache>
            </c:strRef>
          </c:tx>
          <c:dPt>
            <c:idx val="0"/>
            <c:bubble3D val="0"/>
            <c:spPr>
              <a:solidFill>
                <a:srgbClr val="F7964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992-430B-B920-3BDB543F3DB0}"/>
              </c:ext>
            </c:extLst>
          </c:dPt>
          <c:dPt>
            <c:idx val="1"/>
            <c:bubble3D val="0"/>
            <c:spPr>
              <a:solidFill>
                <a:srgbClr val="7F7F7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992-430B-B920-3BDB543F3DB0}"/>
              </c:ext>
            </c:extLst>
          </c:dPt>
          <c:dPt>
            <c:idx val="2"/>
            <c:bubble3D val="0"/>
            <c:spPr>
              <a:solidFill>
                <a:srgbClr val="BFBF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992-430B-B920-3BDB543F3DB0}"/>
              </c:ext>
            </c:extLst>
          </c:dPt>
          <c:dPt>
            <c:idx val="3"/>
            <c:bubble3D val="0"/>
            <c:spPr>
              <a:solidFill>
                <a:srgbClr val="4F622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992-430B-B920-3BDB543F3DB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lang="pt-BR" sz="1050" b="0" i="0" u="none" strike="noStrike" kern="1200" baseline="0" noProof="0">
                      <a:solidFill>
                        <a:schemeClr val="bg1"/>
                      </a:solidFill>
                      <a:latin typeface="Myriad Pro" panose="020B050303040302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7992-430B-B920-3BDB543F3DB0}"/>
                </c:ext>
              </c:extLst>
            </c:dLbl>
            <c:dLbl>
              <c:idx val="1"/>
              <c:layout>
                <c:manualLayout>
                  <c:x val="-0.14270637324660357"/>
                  <c:y val="2.36842707436604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pt-BR" sz="1050" b="0" i="0" u="none" strike="noStrike" kern="1200" baseline="0" noProof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Myriad Pro" panose="020B050303040302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528983161038933"/>
                      <c:h val="0.1601115933989774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992-430B-B920-3BDB543F3DB0}"/>
                </c:ext>
              </c:extLst>
            </c:dLbl>
            <c:dLbl>
              <c:idx val="2"/>
              <c:layout>
                <c:manualLayout>
                  <c:x val="-0.1437107678487233"/>
                  <c:y val="-3.49727526205169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pt-BR" sz="1050" b="0" i="0" u="none" strike="noStrike" kern="1200" baseline="0" noProof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Myriad Pro" panose="020B050303040302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948203469133435"/>
                      <c:h val="8.935388768645695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7992-430B-B920-3BDB543F3DB0}"/>
                </c:ext>
              </c:extLst>
            </c:dLbl>
            <c:dLbl>
              <c:idx val="3"/>
              <c:layout>
                <c:manualLayout>
                  <c:x val="-0.14049243247282039"/>
                  <c:y val="-0.1194064887137537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pt-BR" sz="1050" b="0" i="0" u="none" strike="noStrike" kern="1200" baseline="0" noProof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Myriad Pro" panose="020B050303040302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109745676465563"/>
                      <c:h val="0.1575045561342834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7992-430B-B920-3BDB543F3D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lang="pt-BR" sz="1000" b="0" i="0" u="none" strike="noStrike" kern="12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yriad Pro" panose="020B0503030403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Energia</c:v>
                </c:pt>
                <c:pt idx="1">
                  <c:v>Processos Industriais</c:v>
                </c:pt>
                <c:pt idx="2">
                  <c:v>Resíduos </c:v>
                </c:pt>
                <c:pt idx="3">
                  <c:v>Agropecuária + Mudança de Uso da Terra e Floresta</c:v>
                </c:pt>
              </c:strCache>
            </c:strRef>
          </c:cat>
          <c:val>
            <c:numRef>
              <c:f>Sheet1!$B$2:$B$5</c:f>
              <c:numCache>
                <c:formatCode>_-* #,##0_-;\-* #,##0_-;_-* "-"??_-;_-@_-</c:formatCode>
                <c:ptCount val="4"/>
                <c:pt idx="0">
                  <c:v>0.73199999999999998</c:v>
                </c:pt>
                <c:pt idx="1">
                  <c:v>5.1999999999999998E-2</c:v>
                </c:pt>
                <c:pt idx="2">
                  <c:v>3.2000000000000001E-2</c:v>
                </c:pt>
                <c:pt idx="3">
                  <c:v>0.184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7992-430B-B920-3BDB543F3DB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750">
          <a:latin typeface="Myriad Pro" panose="020B0503030403020204" pitchFamily="34" charset="0"/>
        </a:defRPr>
      </a:pPr>
      <a:endParaRPr lang="pt-B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7651640581973232E-2"/>
          <c:y val="0.19729250494612519"/>
          <c:w val="0.71799568906573286"/>
          <c:h val="0.72156926164983648"/>
        </c:manualLayout>
      </c:layout>
      <c:ofPieChart>
        <c:ofPieType val="bar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Emissões</c:v>
                </c:pt>
              </c:strCache>
            </c:strRef>
          </c:tx>
          <c:dPt>
            <c:idx val="0"/>
            <c:bubble3D val="0"/>
            <c:spPr>
              <a:solidFill>
                <a:srgbClr val="948A5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992-430B-B920-3BDB543F3DB0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992-430B-B920-3BDB543F3DB0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992-430B-B920-3BDB543F3DB0}"/>
              </c:ext>
            </c:extLst>
          </c:dPt>
          <c:dPt>
            <c:idx val="3"/>
            <c:bubble3D val="0"/>
            <c:spPr>
              <a:solidFill>
                <a:srgbClr val="4F622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992-430B-B920-3BDB543F3DB0}"/>
              </c:ext>
            </c:extLst>
          </c:dPt>
          <c:dPt>
            <c:idx val="4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992-430B-B920-3BDB543F3DB0}"/>
              </c:ext>
            </c:extLst>
          </c:dPt>
          <c:dPt>
            <c:idx val="5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992-430B-B920-3BDB543F3DB0}"/>
              </c:ext>
            </c:extLst>
          </c:dPt>
          <c:dPt>
            <c:idx val="6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992-430B-B920-3BDB543F3DB0}"/>
              </c:ext>
            </c:extLst>
          </c:dPt>
          <c:dPt>
            <c:idx val="7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7992-430B-B920-3BDB543F3DB0}"/>
              </c:ext>
            </c:extLst>
          </c:dPt>
          <c:dPt>
            <c:idx val="8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7992-430B-B920-3BDB543F3DB0}"/>
              </c:ext>
            </c:extLst>
          </c:dPt>
          <c:dPt>
            <c:idx val="9"/>
            <c:bubble3D val="0"/>
            <c:spPr>
              <a:solidFill>
                <a:srgbClr val="D9969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7992-430B-B920-3BDB543F3DB0}"/>
              </c:ext>
            </c:extLst>
          </c:dPt>
          <c:dPt>
            <c:idx val="10"/>
            <c:bubble3D val="0"/>
            <c:spPr>
              <a:solidFill>
                <a:srgbClr val="F7964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7992-430B-B920-3BDB543F3DB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pt-BR" sz="1050" b="0" i="0" u="none" strike="noStrike" kern="1200" baseline="0" noProof="0">
                      <a:solidFill>
                        <a:schemeClr val="bg1"/>
                      </a:solidFill>
                      <a:latin typeface="Myriad Pro" panose="020B050303040302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7992-430B-B920-3BDB543F3DB0}"/>
                </c:ext>
              </c:extLst>
            </c:dLbl>
            <c:dLbl>
              <c:idx val="1"/>
              <c:layout>
                <c:manualLayout>
                  <c:x val="3.1335675644085077E-2"/>
                  <c:y val="-3.91529339666310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pt-BR" sz="1050" b="0" i="0" u="none" strike="noStrike" kern="1200" baseline="0" noProof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Myriad Pro" panose="020B050303040302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212991662879824"/>
                      <c:h val="0.1807004742794600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992-430B-B920-3BDB543F3DB0}"/>
                </c:ext>
              </c:extLst>
            </c:dLbl>
            <c:dLbl>
              <c:idx val="2"/>
              <c:layout>
                <c:manualLayout>
                  <c:x val="6.9686733170439118E-3"/>
                  <c:y val="-9.6570544650812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pt-BR" sz="1050" b="0" i="0" u="none" strike="noStrike" kern="1200" baseline="0" noProof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Myriad Pro" panose="020B050303040302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159365802666077E-2"/>
                      <c:h val="8.728637407902432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7992-430B-B920-3BDB543F3DB0}"/>
                </c:ext>
              </c:extLst>
            </c:dLbl>
            <c:dLbl>
              <c:idx val="3"/>
              <c:layout>
                <c:manualLayout>
                  <c:x val="0.13833128496300409"/>
                  <c:y val="0.2679579456062661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pt-BR" sz="1050" b="0" i="0" u="none" strike="noStrike" kern="1200" baseline="0" noProof="0">
                      <a:solidFill>
                        <a:schemeClr val="bg1"/>
                      </a:solidFill>
                      <a:latin typeface="Myriad Pro" panose="020B050303040302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418054633343202"/>
                      <c:h val="0.2013766925101071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7992-430B-B920-3BDB543F3DB0}"/>
                </c:ext>
              </c:extLst>
            </c:dLbl>
            <c:dLbl>
              <c:idx val="4"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157501669326664"/>
                      <c:h val="0.127848839986758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7992-430B-B920-3BDB543F3DB0}"/>
                </c:ext>
              </c:extLst>
            </c:dLbl>
            <c:dLbl>
              <c:idx val="5"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157501669326664"/>
                      <c:h val="0.127848839986758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7992-430B-B920-3BDB543F3DB0}"/>
                </c:ext>
              </c:extLst>
            </c:dLbl>
            <c:dLbl>
              <c:idx val="6"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157501669326664"/>
                      <c:h val="7.121952929218583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7992-430B-B920-3BDB543F3DB0}"/>
                </c:ext>
              </c:extLst>
            </c:dLbl>
            <c:dLbl>
              <c:idx val="7"/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lang="pt-BR" sz="1000" b="0" i="0" u="none" strike="noStrike" kern="1200" baseline="0" noProof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Myriad Pro" panose="020B0503030403020204" pitchFamily="34" charset="0"/>
                        <a:ea typeface="+mn-ea"/>
                        <a:cs typeface="+mn-cs"/>
                      </a:defRPr>
                    </a:pPr>
                    <a:fld id="{AB3A6EF8-C6BB-4C0F-BC85-DF1697CCBC98}" type="CATEGORYNAME">
                      <a:rPr lang="pt-BR" sz="1000" smtClean="0"/>
                      <a:pPr algn="l">
                        <a:defRPr lang="pt-BR" sz="1000" noProof="0"/>
                      </a:pPr>
                      <a:t>[NOME DA CATEGORIA]</a:t>
                    </a:fld>
                    <a:r>
                      <a:rPr lang="pt-BR" sz="1000" baseline="0" dirty="0"/>
                      <a:t> , </a:t>
                    </a:r>
                    <a:fld id="{83205730-B196-4B82-BA3A-5582079F6FD6}" type="PERCENTAGE">
                      <a:rPr lang="pt-BR" sz="1000" baseline="0" smtClean="0"/>
                      <a:pPr algn="l">
                        <a:defRPr lang="pt-BR" sz="1000" noProof="0"/>
                      </a:pPr>
                      <a:t>[PORCENTAGEM]</a:t>
                    </a:fld>
                    <a:endParaRPr lang="pt-BR" sz="10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lang="pt-BR" sz="1000" b="0" i="0" u="none" strike="noStrike" kern="1200" baseline="0" noProof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Myriad Pro" panose="020B050303040302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620002688935889"/>
                      <c:h val="5.203100931996942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7992-430B-B920-3BDB543F3DB0}"/>
                </c:ext>
              </c:extLst>
            </c:dLbl>
            <c:dLbl>
              <c:idx val="8"/>
              <c:layout>
                <c:manualLayout>
                  <c:x val="1.1399188079549893E-3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992-430B-B920-3BDB543F3DB0}"/>
                </c:ext>
              </c:extLst>
            </c:dLbl>
            <c:dLbl>
              <c:idx val="9"/>
              <c:layout>
                <c:manualLayout>
                  <c:x val="0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992-430B-B920-3BDB543F3DB0}"/>
                </c:ext>
              </c:extLst>
            </c:dLbl>
            <c:dLbl>
              <c:idx val="10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pt-BR" sz="1050" b="0" i="0" u="none" strike="noStrike" kern="1200" baseline="0" noProof="0">
                        <a:solidFill>
                          <a:schemeClr val="bg1"/>
                        </a:solidFill>
                        <a:latin typeface="Myriad Pro" panose="020B0503030403020204" pitchFamily="34" charset="0"/>
                        <a:ea typeface="+mn-ea"/>
                        <a:cs typeface="+mn-cs"/>
                      </a:defRPr>
                    </a:pPr>
                    <a:r>
                      <a:rPr lang="en-US" sz="1050" noProof="0">
                        <a:solidFill>
                          <a:schemeClr val="bg1"/>
                        </a:solidFill>
                      </a:rPr>
                      <a:t>Energia</a:t>
                    </a:r>
                    <a:r>
                      <a:rPr lang="en-US" sz="1050" baseline="0" noProof="0">
                        <a:solidFill>
                          <a:schemeClr val="bg1"/>
                        </a:solidFill>
                      </a:rPr>
                      <a:t>
</a:t>
                    </a:r>
                    <a:fld id="{B8136982-4CA0-4E0C-8C73-71C718DE496E}" type="PERCENTAGE">
                      <a:rPr lang="en-US" sz="1050" baseline="0" noProof="0" smtClean="0">
                        <a:solidFill>
                          <a:schemeClr val="bg1"/>
                        </a:solidFill>
                      </a:rPr>
                      <a:pPr algn="ctr">
                        <a:defRPr lang="pt-BR" sz="1050" noProof="0">
                          <a:solidFill>
                            <a:schemeClr val="bg1"/>
                          </a:solidFill>
                        </a:defRPr>
                      </a:pPr>
                      <a:t>[PORCENTAGEM]</a:t>
                    </a:fld>
                    <a:endParaRPr lang="en-US" sz="1050" baseline="0" noProof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pt-BR" sz="1050" b="0" i="0" u="none" strike="noStrike" kern="1200" baseline="0" noProof="0">
                      <a:solidFill>
                        <a:schemeClr val="bg1"/>
                      </a:solidFill>
                      <a:latin typeface="Myriad Pro" panose="020B050303040302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7992-430B-B920-3BDB543F3D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lang="pt-BR" sz="1000" b="0" i="0" u="none" strike="noStrike" kern="12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yriad Pro" panose="020B0503030403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Sheet1!$A$2:$A$11</c:f>
              <c:strCache>
                <c:ptCount val="10"/>
                <c:pt idx="0">
                  <c:v>Agropecuária</c:v>
                </c:pt>
                <c:pt idx="1">
                  <c:v>Processos Industriais</c:v>
                </c:pt>
                <c:pt idx="2">
                  <c:v>Resíduos </c:v>
                </c:pt>
                <c:pt idx="3">
                  <c:v>Mudança de Uso da Terra e Floresta</c:v>
                </c:pt>
                <c:pt idx="4">
                  <c:v>Transportes</c:v>
                </c:pt>
                <c:pt idx="5">
                  <c:v>Industrial</c:v>
                </c:pt>
                <c:pt idx="6">
                  <c:v>Produção de Combustíveis</c:v>
                </c:pt>
                <c:pt idx="7">
                  <c:v>Geração de Eletricidade (SP)</c:v>
                </c:pt>
                <c:pt idx="8">
                  <c:v>Residencial</c:v>
                </c:pt>
                <c:pt idx="9">
                  <c:v>Outros</c:v>
                </c:pt>
              </c:strCache>
            </c:strRef>
          </c:cat>
          <c:val>
            <c:numRef>
              <c:f>Sheet1!$B$2:$B$11</c:f>
              <c:numCache>
                <c:formatCode>_-* #,##0_-;\-* #,##0_-;_-* "-"??_-;_-@_-</c:formatCode>
                <c:ptCount val="10"/>
                <c:pt idx="0">
                  <c:v>577022998.47025001</c:v>
                </c:pt>
                <c:pt idx="1">
                  <c:v>99964389.438738063</c:v>
                </c:pt>
                <c:pt idx="2">
                  <c:v>92047811.610663503</c:v>
                </c:pt>
                <c:pt idx="3">
                  <c:v>997923295.53631818</c:v>
                </c:pt>
                <c:pt idx="4">
                  <c:v>185373055.24685439</c:v>
                </c:pt>
                <c:pt idx="5">
                  <c:v>59708379.49910856</c:v>
                </c:pt>
                <c:pt idx="6">
                  <c:v>64756706.133032933</c:v>
                </c:pt>
                <c:pt idx="7">
                  <c:v>33178715.205398507</c:v>
                </c:pt>
                <c:pt idx="8">
                  <c:v>27703844.198905222</c:v>
                </c:pt>
                <c:pt idx="9">
                  <c:v>22984559.605915148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7992-430B-B920-3BDB543F3DB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24"/>
        <c:splitType val="pos"/>
        <c:splitPos val="6"/>
        <c:secondPieSize val="88"/>
      </c:of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750">
          <a:latin typeface="Myriad Pro" panose="020B0503030403020204" pitchFamily="34" charset="0"/>
        </a:defRPr>
      </a:pPr>
      <a:endParaRPr lang="pt-BR"/>
    </a:p>
  </c:txPr>
  <c:externalData r:id="rId4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Sheet1!$A$2:$A$10</cx:f>
        <cx:lvl ptCount="9">
          <cx:pt idx="0">Hidro</cx:pt>
          <cx:pt idx="1">Eólica</cx:pt>
          <cx:pt idx="2">Gás</cx:pt>
          <cx:pt idx="3">Biomassa</cx:pt>
          <cx:pt idx="4">Solar</cx:pt>
          <cx:pt idx="5">Solar GD</cx:pt>
          <cx:pt idx="6">Carvão</cx:pt>
          <cx:pt idx="7">OC + OD</cx:pt>
          <cx:pt idx="8">Outras</cx:pt>
        </cx:lvl>
        <cx:lvl ptCount="0"/>
        <cx:lvl ptCount="0"/>
      </cx:strDim>
      <cx:numDim type="size">
        <cx:f>Sheet1!$B$2:$B$10</cx:f>
        <cx:lvl ptCount="9" formatCode="General">
          <cx:pt idx="0">109401</cx:pt>
          <cx:pt idx="1">21336</cx:pt>
          <cx:pt idx="2">18376</cx:pt>
          <cx:pt idx="3">16208</cx:pt>
          <cx:pt idx="4">4735</cx:pt>
          <cx:pt idx="5">8965</cx:pt>
          <cx:pt idx="6">3583</cx:pt>
          <cx:pt idx="7">8092</cx:pt>
          <cx:pt idx="8">2156</cx:pt>
        </cx:lvl>
      </cx:numDim>
    </cx:data>
  </cx:chartData>
  <cx:chart>
    <cx:plotArea>
      <cx:plotAreaRegion>
        <cx:series layoutId="treemap" uniqueId="{9E87BEFD-5493-46FE-AFAC-5CAA08412180}">
          <cx:tx>
            <cx:txData>
              <cx:f>Sheet1!$B$1</cx:f>
              <cx:v>Series1</cx:v>
            </cx:txData>
          </cx:tx>
          <cx:dataPt idx="0">
            <cx:spPr>
              <a:solidFill>
                <a:srgbClr val="8EB4E3"/>
              </a:solidFill>
            </cx:spPr>
          </cx:dataPt>
          <cx:dataPt idx="1">
            <cx:spPr>
              <a:solidFill>
                <a:srgbClr val="BDD7EE"/>
              </a:solidFill>
            </cx:spPr>
          </cx:dataPt>
          <cx:dataPt idx="2">
            <cx:spPr>
              <a:solidFill>
                <a:srgbClr val="CCCCCC"/>
              </a:solidFill>
            </cx:spPr>
          </cx:dataPt>
          <cx:dataPt idx="3">
            <cx:spPr>
              <a:solidFill>
                <a:srgbClr val="A9D18E"/>
              </a:solidFill>
            </cx:spPr>
          </cx:dataPt>
          <cx:dataPt idx="4">
            <cx:spPr>
              <a:solidFill>
                <a:srgbClr val="FFD966"/>
              </a:solidFill>
            </cx:spPr>
          </cx:dataPt>
          <cx:dataPt idx="5">
            <cx:spPr>
              <a:solidFill>
                <a:srgbClr val="FFD966">
                  <a:alpha val="50196"/>
                </a:srgbClr>
              </a:solidFill>
            </cx:spPr>
          </cx:dataPt>
          <cx:dataPt idx="6">
            <cx:spPr>
              <a:solidFill>
                <a:srgbClr val="7F7F7F"/>
              </a:solidFill>
            </cx:spPr>
          </cx:dataPt>
          <cx:dataPt idx="7">
            <cx:spPr>
              <a:solidFill>
                <a:srgbClr val="C55A11"/>
              </a:solidFill>
            </cx:spPr>
          </cx:dataPt>
          <cx:dataPt idx="8">
            <cx:spPr>
              <a:solidFill>
                <a:srgbClr val="F4B183"/>
              </a:solidFill>
            </cx:spPr>
          </cx:dataPt>
          <cx:dataLabels pos="inEnd">
            <cx:numFmt formatCode="#,##0" sourceLinked="0"/>
            <cx:txPr>
              <a:bodyPr vertOverflow="overflow" horzOverflow="overflow" wrap="square" lIns="0" tIns="0" rIns="0" bIns="0"/>
              <a:lstStyle/>
              <a:p>
                <a:pPr algn="ctr" rtl="0">
                  <a:defRPr sz="1100" b="1" i="0">
                    <a:solidFill>
                      <a:schemeClr val="tx1"/>
                    </a:solidFill>
                    <a:latin typeface="+mj-lt"/>
                    <a:ea typeface="Myriad Pro" panose="020B0503030403020204" pitchFamily="34" charset="0"/>
                    <a:cs typeface="Myriad Pro" panose="020B0503030403020204" pitchFamily="34" charset="0"/>
                  </a:defRPr>
                </a:pPr>
                <a:endParaRPr lang="en-US" sz="1100" b="1">
                  <a:solidFill>
                    <a:schemeClr val="tx1"/>
                  </a:solidFill>
                  <a:latin typeface="+mj-lt"/>
                </a:endParaRPr>
              </a:p>
            </cx:txPr>
            <cx:visibility seriesName="0" categoryName="1" value="1"/>
            <cx:separator>
</cx:separator>
            <cx:dataLabel idx="6">
              <cx:numFmt formatCode="#,##0" sourceLinked="0"/>
              <cx:txPr>
                <a:bodyPr vertOverflow="overflow" horzOverflow="overflow" wrap="square" lIns="0" tIns="0" rIns="0" bIns="0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n-US" sz="1100">
                      <a:solidFill>
                        <a:schemeClr val="bg1"/>
                      </a:solidFill>
                      <a:latin typeface="+mj-lt"/>
                    </a:rPr>
                    <a:t>Carvão
3583,0</a:t>
                  </a:r>
                </a:p>
              </cx:txPr>
              <cx:visibility seriesName="0" categoryName="1" value="1"/>
              <cx:separator>
</cx:separator>
            </cx:dataLabel>
            <cx:dataLabel idx="7">
              <cx:numFmt formatCode="#,##0" sourceLinked="0"/>
              <cx:txPr>
                <a:bodyPr vertOverflow="overflow" horzOverflow="overflow" wrap="square" lIns="0" tIns="0" rIns="0" bIns="0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n-US" sz="1100">
                      <a:solidFill>
                        <a:schemeClr val="bg1"/>
                      </a:solidFill>
                      <a:latin typeface="+mj-lt"/>
                    </a:rPr>
                    <a:t>OC + OD
8092,0</a:t>
                  </a:r>
                </a:p>
              </cx:txPr>
              <cx:visibility seriesName="0" categoryName="1" value="1"/>
              <cx:separator>
</cx:separator>
            </cx:dataLabel>
            <cx:dataLabel idx="8">
              <cx:numFmt formatCode="#,##0" sourceLinked="0"/>
              <cx:txPr>
                <a:bodyPr vertOverflow="overflow" horzOverflow="overflow" wrap="square" lIns="0" tIns="0" rIns="0" bIns="0"/>
                <a:lstStyle/>
                <a:p>
                  <a:pPr algn="ctr" rtl="0">
                    <a:defRPr sz="900"/>
                  </a:pPr>
                  <a:r>
                    <a:rPr lang="en-US" sz="900">
                      <a:latin typeface="+mj-lt"/>
                    </a:rPr>
                    <a:t>Outras
2156,0</a:t>
                  </a:r>
                </a:p>
              </cx:txPr>
              <cx:visibility seriesName="0" categoryName="1" value="1"/>
              <cx:separator>
</cx:separator>
            </cx:dataLabel>
          </cx:dataLabels>
          <cx:dataId val="0"/>
          <cx:layoutPr>
            <cx:parentLabelLayout val="overlapping"/>
          </cx:layoutPr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410">
  <cs:axisTitle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bg1">
          <a:lumMod val="65000"/>
        </a:schemeClr>
      </a:solidFill>
      <a:ln w="19050">
        <a:solidFill>
          <a:schemeClr val="bg1"/>
        </a:solidFill>
      </a:ln>
    </cs:spPr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C448-F95A-4935-983B-3BA177DD61CC}" type="datetimeFigureOut">
              <a:rPr lang="pt-BR" smtClean="0"/>
              <a:t>24/04/2022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51D3-A1B1-46C3-96D5-DB97115477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9015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C448-F95A-4935-983B-3BA177DD61CC}" type="datetimeFigureOut">
              <a:rPr lang="pt-BR" smtClean="0"/>
              <a:t>24/04/2022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51D3-A1B1-46C3-96D5-DB97115477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0125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C448-F95A-4935-983B-3BA177DD61CC}" type="datetimeFigureOut">
              <a:rPr lang="pt-BR" smtClean="0"/>
              <a:t>24/04/2022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51D3-A1B1-46C3-96D5-DB97115477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3882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C448-F95A-4935-983B-3BA177DD61CC}" type="datetimeFigureOut">
              <a:rPr lang="pt-BR" smtClean="0"/>
              <a:t>24/04/2022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51D3-A1B1-46C3-96D5-DB97115477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104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C448-F95A-4935-983B-3BA177DD61CC}" type="datetimeFigureOut">
              <a:rPr lang="pt-BR" smtClean="0"/>
              <a:t>24/04/2022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51D3-A1B1-46C3-96D5-DB97115477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92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C448-F95A-4935-983B-3BA177DD61CC}" type="datetimeFigureOut">
              <a:rPr lang="pt-BR" smtClean="0"/>
              <a:t>24/04/2022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51D3-A1B1-46C3-96D5-DB97115477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684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C448-F95A-4935-983B-3BA177DD61CC}" type="datetimeFigureOut">
              <a:rPr lang="pt-BR" smtClean="0"/>
              <a:t>24/04/2022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51D3-A1B1-46C3-96D5-DB97115477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6860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C448-F95A-4935-983B-3BA177DD61CC}" type="datetimeFigureOut">
              <a:rPr lang="pt-BR" smtClean="0"/>
              <a:t>24/04/2022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51D3-A1B1-46C3-96D5-DB97115477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2483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C448-F95A-4935-983B-3BA177DD61CC}" type="datetimeFigureOut">
              <a:rPr lang="pt-BR" smtClean="0"/>
              <a:t>24/04/2022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51D3-A1B1-46C3-96D5-DB97115477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9537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C448-F95A-4935-983B-3BA177DD61CC}" type="datetimeFigureOut">
              <a:rPr lang="pt-BR" smtClean="0"/>
              <a:t>24/04/2022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51D3-A1B1-46C3-96D5-DB97115477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2307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C448-F95A-4935-983B-3BA177DD61CC}" type="datetimeFigureOut">
              <a:rPr lang="pt-BR" smtClean="0"/>
              <a:t>24/04/2022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51D3-A1B1-46C3-96D5-DB97115477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8869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9AFD6-AA35-DF48-B7E5-E347192C7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9791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b="1" i="0">
                <a:solidFill>
                  <a:srgbClr val="002846"/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E4D14-D16E-B04C-8F6C-749CF16CE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6"/>
            <a:ext cx="7886700" cy="40643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Aft>
                <a:spcPts val="375"/>
              </a:spcAft>
              <a:buSzPct val="80000"/>
              <a:buFontTx/>
              <a:buNone/>
              <a:defRPr sz="1200" b="0" i="0">
                <a:latin typeface="Myriad Pro "/>
              </a:defRPr>
            </a:lvl1pPr>
            <a:lvl2pPr marL="514350" indent="-171450">
              <a:spcAft>
                <a:spcPts val="375"/>
              </a:spcAft>
              <a:buSzPct val="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 b="0" i="0">
                <a:latin typeface="Myriad Pro "/>
              </a:defRPr>
            </a:lvl2pPr>
            <a:lvl3pPr marL="857250" indent="-171450">
              <a:spcAft>
                <a:spcPts val="375"/>
              </a:spcAft>
              <a:buSzPct val="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50" b="0" i="0">
                <a:latin typeface="Myriad Pro" panose="020B0503030403020204" pitchFamily="34" charset="0"/>
              </a:defRPr>
            </a:lvl3pPr>
            <a:lvl4pPr marL="1200150" indent="-171450">
              <a:spcAft>
                <a:spcPts val="375"/>
              </a:spcAft>
              <a:buSzPct val="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900" b="0" i="0">
                <a:latin typeface="Myriad Pro" panose="020B0503030403020204" pitchFamily="34" charset="0"/>
              </a:defRPr>
            </a:lvl4pPr>
            <a:lvl5pPr marL="1543050" indent="-171450">
              <a:spcAft>
                <a:spcPts val="375"/>
              </a:spcAft>
              <a:buSzPct val="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900" b="0" i="0">
                <a:latin typeface="Myriad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03D35-94EF-4541-BBEA-D2B332604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8790" y="2894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888D8F"/>
                </a:solidFill>
                <a:latin typeface="Myriad Pro Light" panose="020B0403030403020204" pitchFamily="34" charset="0"/>
              </a:defRPr>
            </a:lvl1pPr>
          </a:lstStyle>
          <a:p>
            <a:fld id="{5018A55D-6A8C-C445-8BAE-C00BC3ACB652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88857A-9EF7-724F-A256-1D6F337BD4BF}"/>
              </a:ext>
            </a:extLst>
          </p:cNvPr>
          <p:cNvSpPr/>
          <p:nvPr userDrawn="1"/>
        </p:nvSpPr>
        <p:spPr>
          <a:xfrm>
            <a:off x="0" y="6767624"/>
            <a:ext cx="9144000" cy="90377"/>
          </a:xfrm>
          <a:prstGeom prst="rect">
            <a:avLst/>
          </a:prstGeom>
          <a:solidFill>
            <a:srgbClr val="002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sz="13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11E575-C658-1945-8E08-2D8C5891C08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96120" y="6165148"/>
            <a:ext cx="640070" cy="415772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4BAFEB8-37FC-054B-9E08-FE082DC849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8650" y="1201436"/>
            <a:ext cx="7889959" cy="40395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500" b="0" i="0">
                <a:solidFill>
                  <a:srgbClr val="A49375"/>
                </a:solidFill>
                <a:latin typeface="Myriad Pro 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4154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2 C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E4D14-D16E-B04C-8F6C-749CF16CE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6"/>
            <a:ext cx="3829050" cy="40643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Aft>
                <a:spcPts val="375"/>
              </a:spcAft>
              <a:buSzPct val="80000"/>
              <a:buFontTx/>
              <a:buNone/>
              <a:defRPr sz="1200" b="0" i="0">
                <a:latin typeface="Myriad Pro "/>
              </a:defRPr>
            </a:lvl1pPr>
            <a:lvl2pPr marL="514350" indent="-171450">
              <a:spcAft>
                <a:spcPts val="375"/>
              </a:spcAft>
              <a:buSzPct val="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 b="0" i="0">
                <a:latin typeface="Myriad Pro "/>
              </a:defRPr>
            </a:lvl2pPr>
            <a:lvl3pPr marL="857250" indent="-171450">
              <a:spcAft>
                <a:spcPts val="375"/>
              </a:spcAft>
              <a:buSzPct val="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50" b="0" i="0">
                <a:latin typeface="Myriad Pro" panose="020B0503030403020204" pitchFamily="34" charset="0"/>
              </a:defRPr>
            </a:lvl3pPr>
            <a:lvl4pPr marL="1200150" indent="-171450">
              <a:spcAft>
                <a:spcPts val="375"/>
              </a:spcAft>
              <a:buSzPct val="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900" b="0" i="0">
                <a:latin typeface="Myriad Pro" panose="020B0503030403020204" pitchFamily="34" charset="0"/>
              </a:defRPr>
            </a:lvl4pPr>
            <a:lvl5pPr marL="1543050" indent="-171450">
              <a:spcAft>
                <a:spcPts val="375"/>
              </a:spcAft>
              <a:buSzPct val="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900" b="0" i="0">
                <a:latin typeface="Myriad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03D35-94EF-4541-BBEA-D2B332604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8790" y="2894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888D8F"/>
                </a:solidFill>
                <a:latin typeface="Myriad Pro Light" panose="020B0403030403020204" pitchFamily="34" charset="0"/>
              </a:defRPr>
            </a:lvl1pPr>
          </a:lstStyle>
          <a:p>
            <a:fld id="{5018A55D-6A8C-C445-8BAE-C00BC3ACB652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88857A-9EF7-724F-A256-1D6F337BD4BF}"/>
              </a:ext>
            </a:extLst>
          </p:cNvPr>
          <p:cNvSpPr/>
          <p:nvPr userDrawn="1"/>
        </p:nvSpPr>
        <p:spPr>
          <a:xfrm>
            <a:off x="0" y="6767624"/>
            <a:ext cx="9144000" cy="90377"/>
          </a:xfrm>
          <a:prstGeom prst="rect">
            <a:avLst/>
          </a:prstGeom>
          <a:solidFill>
            <a:srgbClr val="002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sz="13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11E575-C658-1945-8E08-2D8C5891C08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96120" y="6165148"/>
            <a:ext cx="640070" cy="415772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7CBA841-446D-C943-99E0-7FBDB7FD2B7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686300" y="1825626"/>
            <a:ext cx="3829050" cy="40643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Aft>
                <a:spcPts val="375"/>
              </a:spcAft>
              <a:buSzPct val="80000"/>
              <a:buFontTx/>
              <a:buNone/>
              <a:defRPr sz="1200" b="0" i="0">
                <a:latin typeface="Myriad Pro "/>
              </a:defRPr>
            </a:lvl1pPr>
            <a:lvl2pPr marL="514350" indent="-171450">
              <a:spcAft>
                <a:spcPts val="375"/>
              </a:spcAft>
              <a:buSzPct val="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 b="0" i="0">
                <a:latin typeface="Myriad Pro "/>
              </a:defRPr>
            </a:lvl2pPr>
            <a:lvl3pPr marL="857250" indent="-171450">
              <a:spcAft>
                <a:spcPts val="375"/>
              </a:spcAft>
              <a:buSzPct val="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50" b="0" i="0">
                <a:latin typeface="Myriad Pro" panose="020B0503030403020204" pitchFamily="34" charset="0"/>
              </a:defRPr>
            </a:lvl3pPr>
            <a:lvl4pPr marL="1200150" indent="-171450">
              <a:spcAft>
                <a:spcPts val="375"/>
              </a:spcAft>
              <a:buSzPct val="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900" b="0" i="0">
                <a:latin typeface="Myriad Pro" panose="020B0503030403020204" pitchFamily="34" charset="0"/>
              </a:defRPr>
            </a:lvl4pPr>
            <a:lvl5pPr marL="1543050" indent="-171450">
              <a:spcAft>
                <a:spcPts val="375"/>
              </a:spcAft>
              <a:buSzPct val="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900" b="0" i="0">
                <a:latin typeface="Myriad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8FA75FD-5EDB-4318-9287-FDD2E3379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9791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b="1" i="0">
                <a:solidFill>
                  <a:srgbClr val="002846"/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BR" dirty="0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059C3C27-7AA9-4966-85DF-DB0F0D1FCD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8650" y="1201436"/>
            <a:ext cx="7889959" cy="40395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500" b="0" i="0">
                <a:solidFill>
                  <a:srgbClr val="A49375"/>
                </a:solidFill>
                <a:latin typeface="Myriad Pro 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899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2C448-F95A-4935-983B-3BA177DD61CC}" type="datetimeFigureOut">
              <a:rPr lang="pt-BR" smtClean="0"/>
              <a:t>24/04/2022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051D3-A1B1-46C3-96D5-DB97115477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0278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A48AAB1-FE56-4536-B9AB-3B9AD0EA96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10" t="8659" r="32170" b="5639"/>
          <a:stretch/>
        </p:blipFill>
        <p:spPr>
          <a:xfrm>
            <a:off x="7424722" y="17258"/>
            <a:ext cx="1693395" cy="224759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2BE7F38-EC4D-4029-83E1-95B782993851}"/>
              </a:ext>
            </a:extLst>
          </p:cNvPr>
          <p:cNvSpPr txBox="1"/>
          <p:nvPr/>
        </p:nvSpPr>
        <p:spPr>
          <a:xfrm>
            <a:off x="2041851" y="202753"/>
            <a:ext cx="4701396" cy="206210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Mudanças Climáticas: mitigação ou adaptação?</a:t>
            </a:r>
          </a:p>
          <a:p>
            <a:pPr algn="ctr"/>
            <a:endParaRPr lang="pt-BR" sz="3200" dirty="0"/>
          </a:p>
          <a:p>
            <a:pPr algn="ctr"/>
            <a:r>
              <a:rPr lang="pt-BR" sz="3200" dirty="0"/>
              <a:t>Jerson Kelman</a:t>
            </a:r>
            <a:endParaRPr lang="pt-BR" sz="2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3865DE0-E863-46C3-8792-0CB187EC4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9" y="3099703"/>
            <a:ext cx="2434621" cy="376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E342169-A505-49A1-9744-7C56B0742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188" y="3110386"/>
            <a:ext cx="2434621" cy="375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BB0CCD3-9D72-42CB-8A2B-42D7494345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171" t="13354" r="31886" b="5136"/>
          <a:stretch/>
        </p:blipFill>
        <p:spPr>
          <a:xfrm>
            <a:off x="6388066" y="3164652"/>
            <a:ext cx="2730052" cy="380177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60135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BCDA47B-4221-4124-B077-44DBF0510DA1}"/>
              </a:ext>
            </a:extLst>
          </p:cNvPr>
          <p:cNvSpPr txBox="1"/>
          <p:nvPr/>
        </p:nvSpPr>
        <p:spPr>
          <a:xfrm>
            <a:off x="362309" y="267421"/>
            <a:ext cx="8453887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1) GHG causam ou não efeito estufa?</a:t>
            </a:r>
          </a:p>
          <a:p>
            <a:endParaRPr lang="pt-BR" dirty="0"/>
          </a:p>
          <a:p>
            <a:r>
              <a:rPr lang="pt-BR" dirty="0"/>
              <a:t>2) A temperatura média da Terra está aumentando devido à emissão de GHG?</a:t>
            </a:r>
          </a:p>
          <a:p>
            <a:endParaRPr lang="pt-BR" dirty="0"/>
          </a:p>
          <a:p>
            <a:r>
              <a:rPr lang="pt-BR" dirty="0"/>
              <a:t>3) A relação entre estoque GHG e temperatura é bem estabelecida?</a:t>
            </a:r>
          </a:p>
          <a:p>
            <a:endParaRPr lang="pt-BR" dirty="0"/>
          </a:p>
          <a:p>
            <a:r>
              <a:rPr lang="pt-BR" dirty="0"/>
              <a:t>4) É possível prever quanto e onde ocorrerão as modificações no regime de chuvas (secas e cheias)?</a:t>
            </a:r>
          </a:p>
          <a:p>
            <a:endParaRPr lang="pt-BR" dirty="0"/>
          </a:p>
          <a:p>
            <a:r>
              <a:rPr lang="pt-BR" dirty="0"/>
              <a:t>5) É prudente diminuir a emissão de gases de efeito estufa (</a:t>
            </a:r>
            <a:r>
              <a:rPr lang="pt-BR" b="1" dirty="0"/>
              <a:t>mitigação</a:t>
            </a:r>
            <a:r>
              <a:rPr lang="pt-BR" dirty="0"/>
              <a:t>)?</a:t>
            </a:r>
          </a:p>
          <a:p>
            <a:endParaRPr lang="pt-BR" dirty="0"/>
          </a:p>
          <a:p>
            <a:r>
              <a:rPr lang="pt-BR" dirty="0"/>
              <a:t>6) É provável que as metas de redução de GHG sejam alcançadas?</a:t>
            </a:r>
          </a:p>
          <a:p>
            <a:endParaRPr lang="pt-BR" dirty="0"/>
          </a:p>
          <a:p>
            <a:r>
              <a:rPr lang="pt-BR" dirty="0"/>
              <a:t>7) O mundo vai acabar?</a:t>
            </a:r>
          </a:p>
          <a:p>
            <a:endParaRPr lang="pt-BR" dirty="0"/>
          </a:p>
          <a:p>
            <a:r>
              <a:rPr lang="pt-BR" dirty="0"/>
              <a:t>8) Pela via da </a:t>
            </a:r>
            <a:r>
              <a:rPr lang="pt-BR" b="1" dirty="0"/>
              <a:t>adaptação</a:t>
            </a:r>
            <a:r>
              <a:rPr lang="pt-BR" dirty="0"/>
              <a:t>, obras de engenharia (reservatórios, por exemplo) serão relevantes? </a:t>
            </a:r>
          </a:p>
          <a:p>
            <a:endParaRPr lang="pt-BR" dirty="0"/>
          </a:p>
          <a:p>
            <a:r>
              <a:rPr lang="pt-BR" dirty="0"/>
              <a:t>9) Existe uma única taxa de desconto para trazer a valor presente as consequências de futuras mudanças climáticas?</a:t>
            </a:r>
          </a:p>
          <a:p>
            <a:endParaRPr lang="pt-BR" dirty="0"/>
          </a:p>
          <a:p>
            <a:r>
              <a:rPr lang="pt-BR" dirty="0"/>
              <a:t>10) Como a agenda de mudança climática poderia somar para o Brasil enfrentar a pobreza e a desigualdade? </a:t>
            </a:r>
          </a:p>
        </p:txBody>
      </p:sp>
    </p:spTree>
    <p:extLst>
      <p:ext uri="{BB962C8B-B14F-4D97-AF65-F5344CB8AC3E}">
        <p14:creationId xmlns:p14="http://schemas.microsoft.com/office/powerpoint/2010/main" val="1697699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31DD2FF-4F40-47AE-A1D8-770E0259B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272" y="646989"/>
            <a:ext cx="7709920" cy="566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502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C7C88A9-75F9-477E-8764-47D8CBD12947}"/>
              </a:ext>
            </a:extLst>
          </p:cNvPr>
          <p:cNvSpPr/>
          <p:nvPr/>
        </p:nvSpPr>
        <p:spPr>
          <a:xfrm>
            <a:off x="481687" y="2544133"/>
            <a:ext cx="3493148" cy="289866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10937-CA12-0142-8786-35E0E726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8A55D-6A8C-C445-8BAE-C00BC3ACB652}" type="slidenum">
              <a:rPr lang="en-BR" smtClean="0"/>
              <a:pPr/>
              <a:t>4</a:t>
            </a:fld>
            <a:endParaRPr lang="en-BR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FFCB9E33-89B7-4B5A-8A04-697033761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Emissões – Mundo x Brasil</a:t>
            </a: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3549B716-F19D-4093-A1F4-E746261DF2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dirty="0"/>
              <a:t>O perfil das emissões brasileiras é bem diferente do perfil das emissões globais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04A413-40FA-4855-BAD3-1D95B026F0B2}"/>
              </a:ext>
            </a:extLst>
          </p:cNvPr>
          <p:cNvSpPr txBox="1"/>
          <p:nvPr/>
        </p:nvSpPr>
        <p:spPr>
          <a:xfrm>
            <a:off x="4555102" y="2587201"/>
            <a:ext cx="3657107" cy="3000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</a:rPr>
              <a:t>Emissões – Brasil, 2020</a:t>
            </a:r>
            <a:r>
              <a:rPr lang="pt-BR" sz="135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</a:rPr>
              <a:t>2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8249FBB2-54BE-4149-AA28-7AD0912E931A}"/>
              </a:ext>
            </a:extLst>
          </p:cNvPr>
          <p:cNvGraphicFramePr/>
          <p:nvPr/>
        </p:nvGraphicFramePr>
        <p:xfrm>
          <a:off x="374827" y="2692710"/>
          <a:ext cx="3493149" cy="2851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5AD51195-22D1-4F2A-92B9-60CA7364E3C7}"/>
              </a:ext>
            </a:extLst>
          </p:cNvPr>
          <p:cNvSpPr txBox="1"/>
          <p:nvPr/>
        </p:nvSpPr>
        <p:spPr>
          <a:xfrm>
            <a:off x="374827" y="2587201"/>
            <a:ext cx="3657107" cy="3000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</a:rPr>
              <a:t>Emissões – Mundo, 2020</a:t>
            </a:r>
            <a:r>
              <a:rPr lang="pt-BR" sz="135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BF73DF-07D1-4ABB-AED8-1FC813A7B9C1}"/>
              </a:ext>
            </a:extLst>
          </p:cNvPr>
          <p:cNvSpPr txBox="1"/>
          <p:nvPr/>
        </p:nvSpPr>
        <p:spPr>
          <a:xfrm>
            <a:off x="481687" y="5726906"/>
            <a:ext cx="7730522" cy="21929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</a:rPr>
              <a:t>Fontes: [1] </a:t>
            </a:r>
            <a:r>
              <a:rPr lang="pt-BR" sz="82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</a:rPr>
              <a:t>Our</a:t>
            </a:r>
            <a:r>
              <a:rPr lang="pt-BR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</a:rPr>
              <a:t> World in Data, </a:t>
            </a:r>
            <a:r>
              <a:rPr lang="pt-BR" sz="825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</a:rPr>
              <a:t>Emissions</a:t>
            </a:r>
            <a:r>
              <a:rPr lang="pt-BR" sz="825" i="1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</a:rPr>
              <a:t> </a:t>
            </a:r>
            <a:r>
              <a:rPr lang="pt-BR" sz="825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</a:rPr>
              <a:t>by</a:t>
            </a:r>
            <a:r>
              <a:rPr lang="pt-BR" sz="825" i="1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</a:rPr>
              <a:t> sector</a:t>
            </a:r>
            <a:r>
              <a:rPr lang="en-US" sz="825" i="1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</a:rPr>
              <a:t>         </a:t>
            </a:r>
            <a:r>
              <a:rPr 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</a:rPr>
              <a:t>[2] SEEG, 2021</a:t>
            </a:r>
            <a:endParaRPr lang="pt-BR" sz="825" baseline="30000" dirty="0">
              <a:solidFill>
                <a:schemeClr val="tx1">
                  <a:lumMod val="75000"/>
                  <a:lumOff val="25000"/>
                </a:schemeClr>
              </a:solidFill>
              <a:latin typeface="Myriad Pro" panose="020B0503030403020204" pitchFamily="34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D45A48D-9A5E-4D21-A061-44891B193E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2959028"/>
              </p:ext>
            </p:extLst>
          </p:nvPr>
        </p:nvGraphicFramePr>
        <p:xfrm>
          <a:off x="3725950" y="2529386"/>
          <a:ext cx="5315413" cy="2995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C68B80-69C4-4E11-BD19-DD394561BE2C}"/>
              </a:ext>
            </a:extLst>
          </p:cNvPr>
          <p:cNvCxnSpPr>
            <a:cxnSpLocks/>
          </p:cNvCxnSpPr>
          <p:nvPr/>
        </p:nvCxnSpPr>
        <p:spPr>
          <a:xfrm flipV="1">
            <a:off x="6383656" y="3283382"/>
            <a:ext cx="225460" cy="32406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FB6F55B-ADA8-411E-B48A-8883D6DCA593}"/>
              </a:ext>
            </a:extLst>
          </p:cNvPr>
          <p:cNvCxnSpPr>
            <a:cxnSpLocks/>
          </p:cNvCxnSpPr>
          <p:nvPr/>
        </p:nvCxnSpPr>
        <p:spPr>
          <a:xfrm flipH="1" flipV="1">
            <a:off x="6395369" y="4788689"/>
            <a:ext cx="213747" cy="31098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69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1F96B3F-930C-4BA8-9FAA-D29FE5DAD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600" y="816746"/>
            <a:ext cx="8178799" cy="522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379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29AD35-6B3A-4409-944E-A158EA587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8A55D-6A8C-C445-8BAE-C00BC3ACB652}" type="slidenum">
              <a:rPr lang="en-BR" smtClean="0"/>
              <a:pPr/>
              <a:t>6</a:t>
            </a:fld>
            <a:endParaRPr lang="en-B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8007208-D91A-4EFF-A285-9A7EBCFC8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Importância do Setor Elétrico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DB56411-0581-4CB8-BBD2-6CFC658B8D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2366" y="1486123"/>
            <a:ext cx="7889959" cy="403957"/>
          </a:xfrm>
        </p:spPr>
        <p:txBody>
          <a:bodyPr/>
          <a:lstStyle/>
          <a:p>
            <a:r>
              <a:rPr lang="pt-BR" dirty="0"/>
              <a:t>Uma matriz elétrica limpa é essencial para a descarbonização direta ou indireta de outros setores</a:t>
            </a:r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14" name="Chart 13">
                <a:extLst>
                  <a:ext uri="{FF2B5EF4-FFF2-40B4-BE49-F238E27FC236}">
                    <a16:creationId xmlns:a16="http://schemas.microsoft.com/office/drawing/2014/main" id="{C56FA06E-0614-4A96-82E5-0394D2C6E3D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14733392"/>
                  </p:ext>
                </p:extLst>
              </p:nvPr>
            </p:nvGraphicFramePr>
            <p:xfrm>
              <a:off x="628649" y="2436000"/>
              <a:ext cx="3493148" cy="348406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14" name="Chart 13">
                <a:extLst>
                  <a:ext uri="{FF2B5EF4-FFF2-40B4-BE49-F238E27FC236}">
                    <a16:creationId xmlns:a16="http://schemas.microsoft.com/office/drawing/2014/main" id="{C56FA06E-0614-4A96-82E5-0394D2C6E3D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8649" y="2436000"/>
                <a:ext cx="3493148" cy="3484060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3D214B0F-5191-4AFD-8F64-D37025F234E2}"/>
              </a:ext>
            </a:extLst>
          </p:cNvPr>
          <p:cNvSpPr txBox="1"/>
          <p:nvPr/>
        </p:nvSpPr>
        <p:spPr>
          <a:xfrm>
            <a:off x="622366" y="2169116"/>
            <a:ext cx="343588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1" i="0">
                <a:solidFill>
                  <a:srgbClr val="595959"/>
                </a:solidFill>
                <a:latin typeface="Myriad Pro" panose="020B0503030403020204" pitchFamily="34" charset="0"/>
                <a:ea typeface="Myriad Pro" panose="020B0503030403020204" pitchFamily="34" charset="0"/>
                <a:cs typeface="Myriad Pro" panose="020B0503030403020204" pitchFamily="34" charset="0"/>
              </a:defRPr>
            </a:pPr>
            <a:r>
              <a:rPr lang="pt-BR" sz="1050" b="1" dirty="0"/>
              <a:t>Capacidade Instalada (MW) no final de 2021</a:t>
            </a:r>
            <a:r>
              <a:rPr lang="pt-BR" sz="1050" b="1" baseline="30000" dirty="0"/>
              <a:t>1</a:t>
            </a:r>
            <a:r>
              <a:rPr lang="pt-BR" sz="1050" b="1" dirty="0"/>
              <a:t> - Brasil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3B5368-4928-40EA-9598-871A388C689C}"/>
              </a:ext>
            </a:extLst>
          </p:cNvPr>
          <p:cNvSpPr txBox="1"/>
          <p:nvPr/>
        </p:nvSpPr>
        <p:spPr>
          <a:xfrm>
            <a:off x="3655630" y="5467777"/>
            <a:ext cx="291220" cy="207749"/>
          </a:xfrm>
          <a:prstGeom prst="rect">
            <a:avLst/>
          </a:prstGeom>
          <a:solidFill>
            <a:srgbClr val="F4B183"/>
          </a:solidFill>
          <a:effectLst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675" dirty="0">
                <a:solidFill>
                  <a:srgbClr val="000000">
                    <a:lumMod val="85000"/>
                    <a:lumOff val="15000"/>
                  </a:srgbClr>
                </a:solidFill>
                <a:latin typeface="Myriad Pro Black"/>
              </a:rPr>
              <a:t>Outras, 2,156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ABD074-BC1E-454A-B174-BB23D22E7D92}"/>
              </a:ext>
            </a:extLst>
          </p:cNvPr>
          <p:cNvSpPr txBox="1"/>
          <p:nvPr/>
        </p:nvSpPr>
        <p:spPr>
          <a:xfrm>
            <a:off x="7041958" y="2918156"/>
            <a:ext cx="10896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1" i="0">
                <a:solidFill>
                  <a:srgbClr val="595959"/>
                </a:solidFill>
                <a:latin typeface="Myriad Pro" panose="020B0503030403020204" pitchFamily="34" charset="0"/>
                <a:ea typeface="Myriad Pro" panose="020B0503030403020204" pitchFamily="34" charset="0"/>
                <a:cs typeface="Myriad Pro" panose="020B0503030403020204" pitchFamily="34" charset="0"/>
              </a:defRPr>
            </a:pPr>
            <a:r>
              <a:rPr lang="pt-B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Eletrificação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B3B363C-2740-4868-81F3-F320FD92568D}"/>
              </a:ext>
            </a:extLst>
          </p:cNvPr>
          <p:cNvSpPr txBox="1"/>
          <p:nvPr/>
        </p:nvSpPr>
        <p:spPr>
          <a:xfrm>
            <a:off x="6994997" y="4781365"/>
            <a:ext cx="14584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1" i="0">
                <a:solidFill>
                  <a:srgbClr val="595959"/>
                </a:solidFill>
                <a:latin typeface="Myriad Pro" panose="020B0503030403020204" pitchFamily="34" charset="0"/>
                <a:ea typeface="Myriad Pro" panose="020B0503030403020204" pitchFamily="34" charset="0"/>
                <a:cs typeface="Myriad Pro" panose="020B0503030403020204" pitchFamily="34" charset="0"/>
              </a:defRPr>
            </a:pPr>
            <a:r>
              <a:rPr lang="pt-BR" sz="1200" b="1" dirty="0"/>
              <a:t>Produção de Hidrogênio Verde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5D8576-B471-4A13-97E3-A12624033764}"/>
              </a:ext>
            </a:extLst>
          </p:cNvPr>
          <p:cNvSpPr txBox="1"/>
          <p:nvPr/>
        </p:nvSpPr>
        <p:spPr>
          <a:xfrm>
            <a:off x="4856584" y="3711138"/>
            <a:ext cx="1398638" cy="807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1" i="0">
                <a:solidFill>
                  <a:srgbClr val="595959"/>
                </a:solidFill>
                <a:latin typeface="Myriad Pro" panose="020B0503030403020204" pitchFamily="34" charset="0"/>
                <a:ea typeface="Myriad Pro" panose="020B0503030403020204" pitchFamily="34" charset="0"/>
                <a:cs typeface="Myriad Pro" panose="020B0503030403020204" pitchFamily="34" charset="0"/>
              </a:defRPr>
            </a:pPr>
            <a:r>
              <a:rPr lang="pt-BR" sz="1500" dirty="0">
                <a:solidFill>
                  <a:srgbClr val="002846"/>
                </a:solidFill>
                <a:latin typeface="Myriad Pro" panose="020B0503030403020204" pitchFamily="34" charset="0"/>
              </a:rPr>
              <a:t>&gt;80%</a:t>
            </a:r>
          </a:p>
          <a:p>
            <a:pPr algn="ctr" rtl="0">
              <a:defRPr sz="1400" b="1" i="0">
                <a:solidFill>
                  <a:srgbClr val="595959"/>
                </a:solidFill>
                <a:latin typeface="Myriad Pro" panose="020B0503030403020204" pitchFamily="34" charset="0"/>
                <a:ea typeface="Myriad Pro" panose="020B0503030403020204" pitchFamily="34" charset="0"/>
                <a:cs typeface="Myriad Pro" panose="020B0503030403020204" pitchFamily="34" charset="0"/>
              </a:defRPr>
            </a:pPr>
            <a:r>
              <a:rPr lang="pt-BR" sz="1050" dirty="0">
                <a:latin typeface="Myriad Pro" panose="020B0503030403020204" pitchFamily="34" charset="0"/>
              </a:rPr>
              <a:t>participação de renováveis na matriz</a:t>
            </a:r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C01BD880-C6DF-4F0B-BCB0-689C9C85CB51}"/>
              </a:ext>
            </a:extLst>
          </p:cNvPr>
          <p:cNvSpPr/>
          <p:nvPr/>
        </p:nvSpPr>
        <p:spPr>
          <a:xfrm rot="5400000">
            <a:off x="3404613" y="3836882"/>
            <a:ext cx="2334775" cy="371759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pic>
        <p:nvPicPr>
          <p:cNvPr id="30" name="Graphic 29" descr="Electric car with solid fill">
            <a:extLst>
              <a:ext uri="{FF2B5EF4-FFF2-40B4-BE49-F238E27FC236}">
                <a16:creationId xmlns:a16="http://schemas.microsoft.com/office/drawing/2014/main" id="{D493B4AA-FE3A-4AE0-87AE-6F22002D4E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3100" y="2804367"/>
            <a:ext cx="458316" cy="458316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0B996C70-E56E-4FF9-8557-628AE346BA90}"/>
              </a:ext>
            </a:extLst>
          </p:cNvPr>
          <p:cNvSpPr txBox="1"/>
          <p:nvPr/>
        </p:nvSpPr>
        <p:spPr>
          <a:xfrm>
            <a:off x="6641818" y="4804448"/>
            <a:ext cx="4008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1" i="0">
                <a:solidFill>
                  <a:srgbClr val="595959"/>
                </a:solidFill>
                <a:latin typeface="Myriad Pro" panose="020B0503030403020204" pitchFamily="34" charset="0"/>
                <a:ea typeface="Myriad Pro" panose="020B0503030403020204" pitchFamily="34" charset="0"/>
                <a:cs typeface="Myriad Pro" panose="020B0503030403020204" pitchFamily="34" charset="0"/>
              </a:defRPr>
            </a:pPr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</a:t>
            </a:r>
            <a:r>
              <a:rPr lang="pt-BR" b="1" baseline="-25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</a:p>
        </p:txBody>
      </p: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E3DFE735-C13D-47BA-ABD8-ED66CB823BC3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694140" y="2896366"/>
            <a:ext cx="617220" cy="891540"/>
          </a:xfrm>
          <a:prstGeom prst="bentConnector2">
            <a:avLst/>
          </a:prstGeom>
          <a:ln w="5715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1A58A9CC-5CB9-43EA-8E3E-CE3035572ED2}"/>
              </a:ext>
            </a:extLst>
          </p:cNvPr>
          <p:cNvCxnSpPr>
            <a:cxnSpLocks/>
          </p:cNvCxnSpPr>
          <p:nvPr/>
        </p:nvCxnSpPr>
        <p:spPr>
          <a:xfrm rot="16200000" flipH="1">
            <a:off x="5717277" y="4454592"/>
            <a:ext cx="603286" cy="892617"/>
          </a:xfrm>
          <a:prstGeom prst="bentConnector2">
            <a:avLst/>
          </a:prstGeom>
          <a:ln w="5715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1C73EB9-02C7-4499-864D-1DA8BFC99B96}"/>
              </a:ext>
            </a:extLst>
          </p:cNvPr>
          <p:cNvSpPr txBox="1"/>
          <p:nvPr/>
        </p:nvSpPr>
        <p:spPr>
          <a:xfrm>
            <a:off x="481687" y="6230977"/>
            <a:ext cx="7730522" cy="21929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</a:rPr>
              <a:t>Fontes: [1] </a:t>
            </a:r>
            <a:r>
              <a:rPr lang="en-US" sz="82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</a:rPr>
              <a:t>Aneel</a:t>
            </a:r>
            <a:r>
              <a:rPr 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</a:rPr>
              <a:t>, SIGA</a:t>
            </a:r>
            <a:endParaRPr lang="pt-BR" sz="825" baseline="30000" dirty="0">
              <a:solidFill>
                <a:schemeClr val="tx1">
                  <a:lumMod val="75000"/>
                  <a:lumOff val="25000"/>
                </a:schemeClr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47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34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</TotalTime>
  <Words>311</Words>
  <Application>Microsoft Office PowerPoint</Application>
  <PresentationFormat>Apresentação na tela (4:3)</PresentationFormat>
  <Paragraphs>54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Myriad Pro</vt:lpstr>
      <vt:lpstr>Myriad Pro </vt:lpstr>
      <vt:lpstr>Myriad Pro Black</vt:lpstr>
      <vt:lpstr>Myriad Pro Light</vt:lpstr>
      <vt:lpstr>Tema do Office</vt:lpstr>
      <vt:lpstr>Apresentação do PowerPoint</vt:lpstr>
      <vt:lpstr>Apresentação do PowerPoint</vt:lpstr>
      <vt:lpstr>Apresentação do PowerPoint</vt:lpstr>
      <vt:lpstr>Emissões – Mundo x Brasil</vt:lpstr>
      <vt:lpstr>Apresentação do PowerPoint</vt:lpstr>
      <vt:lpstr>Importância do Setor Elétrico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Jerson Kelman</dc:creator>
  <cp:lastModifiedBy>Jerson Kelman</cp:lastModifiedBy>
  <cp:revision>2</cp:revision>
  <dcterms:created xsi:type="dcterms:W3CDTF">2022-04-08T23:00:20Z</dcterms:created>
  <dcterms:modified xsi:type="dcterms:W3CDTF">2022-04-24T17:04:19Z</dcterms:modified>
</cp:coreProperties>
</file>